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74" r:id="rId3"/>
    <p:sldId id="257" r:id="rId4"/>
    <p:sldId id="258" r:id="rId5"/>
    <p:sldId id="259" r:id="rId6"/>
    <p:sldId id="260" r:id="rId7"/>
    <p:sldId id="261" r:id="rId8"/>
    <p:sldId id="262" r:id="rId9"/>
    <p:sldId id="263" r:id="rId10"/>
    <p:sldId id="264" r:id="rId11"/>
    <p:sldId id="267" r:id="rId12"/>
    <p:sldId id="268" r:id="rId13"/>
    <p:sldId id="269" r:id="rId14"/>
    <p:sldId id="270" r:id="rId15"/>
    <p:sldId id="271" r:id="rId16"/>
    <p:sldId id="272" r:id="rId17"/>
    <p:sldId id="286" r:id="rId18"/>
    <p:sldId id="273" r:id="rId19"/>
    <p:sldId id="275" r:id="rId20"/>
    <p:sldId id="288" r:id="rId21"/>
    <p:sldId id="276" r:id="rId22"/>
    <p:sldId id="277" r:id="rId23"/>
    <p:sldId id="278" r:id="rId24"/>
    <p:sldId id="279" r:id="rId25"/>
    <p:sldId id="280" r:id="rId26"/>
    <p:sldId id="281" r:id="rId27"/>
    <p:sldId id="282" r:id="rId28"/>
    <p:sldId id="283" r:id="rId29"/>
    <p:sldId id="284" r:id="rId30"/>
    <p:sldId id="285"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BCB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8172" autoAdjust="0"/>
  </p:normalViewPr>
  <p:slideViewPr>
    <p:cSldViewPr>
      <p:cViewPr varScale="1">
        <p:scale>
          <a:sx n="64" d="100"/>
          <a:sy n="64" d="100"/>
        </p:scale>
        <p:origin x="-100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79D808-722F-4E05-B765-F2EEB38A1405}" type="datetimeFigureOut">
              <a:rPr lang="en-US" smtClean="0"/>
              <a:pPr/>
              <a:t>11/3/2020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66B283-279A-499E-A33A-D2969E87D550}"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Rapid_application_development"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Prototype</a:t>
            </a:r>
            <a:r>
              <a:rPr lang="en-IN" baseline="0" dirty="0" smtClean="0"/>
              <a:t> means working replica of the product.</a:t>
            </a:r>
            <a:endParaRPr lang="en-IN" dirty="0"/>
          </a:p>
        </p:txBody>
      </p:sp>
      <p:sp>
        <p:nvSpPr>
          <p:cNvPr id="4" name="Slide Number Placeholder 3"/>
          <p:cNvSpPr>
            <a:spLocks noGrp="1"/>
          </p:cNvSpPr>
          <p:nvPr>
            <p:ph type="sldNum" sz="quarter" idx="10"/>
          </p:nvPr>
        </p:nvSpPr>
        <p:spPr/>
        <p:txBody>
          <a:bodyPr/>
          <a:lstStyle/>
          <a:p>
            <a:fld id="{0A66B283-279A-499E-A33A-D2969E87D550}" type="slidenum">
              <a:rPr lang="en-IN" smtClean="0"/>
              <a:pPr/>
              <a:t>11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Rationale </a:t>
            </a:r>
            <a:r>
              <a:rPr lang="en-IN" dirty="0" smtClean="0">
                <a:sym typeface="Wingdings" pitchFamily="2" charset="2"/>
              </a:rPr>
              <a:t></a:t>
            </a:r>
            <a:r>
              <a:rPr lang="en-IN" dirty="0" err="1" smtClean="0">
                <a:sym typeface="Wingdings" pitchFamily="2" charset="2"/>
              </a:rPr>
              <a:t>tarkikate</a:t>
            </a:r>
            <a:r>
              <a:rPr lang="en-IN" dirty="0" smtClean="0">
                <a:sym typeface="Wingdings" pitchFamily="2" charset="2"/>
              </a:rPr>
              <a:t> (reason</a:t>
            </a:r>
            <a:r>
              <a:rPr lang="en-IN" dirty="0" smtClean="0">
                <a:sym typeface="Wingdings" pitchFamily="2" charset="2"/>
              </a:rPr>
              <a:t>)</a:t>
            </a:r>
          </a:p>
          <a:p>
            <a:r>
              <a:rPr lang="en-IN" dirty="0" smtClean="0">
                <a:sym typeface="Wingdings" pitchFamily="2" charset="2"/>
              </a:rPr>
              <a:t>EVENTUAL --.&gt;</a:t>
            </a:r>
            <a:r>
              <a:rPr lang="en-IN" dirty="0" err="1" smtClean="0">
                <a:sym typeface="Wingdings" pitchFamily="2" charset="2"/>
              </a:rPr>
              <a:t>occuring</a:t>
            </a:r>
            <a:r>
              <a:rPr lang="en-IN" dirty="0" smtClean="0">
                <a:sym typeface="Wingdings" pitchFamily="2" charset="2"/>
              </a:rPr>
              <a:t> or  developing software system</a:t>
            </a:r>
            <a:endParaRPr lang="en-IN" dirty="0"/>
          </a:p>
        </p:txBody>
      </p:sp>
      <p:sp>
        <p:nvSpPr>
          <p:cNvPr id="4" name="Slide Number Placeholder 3"/>
          <p:cNvSpPr>
            <a:spLocks noGrp="1"/>
          </p:cNvSpPr>
          <p:nvPr>
            <p:ph type="sldNum" sz="quarter" idx="10"/>
          </p:nvPr>
        </p:nvSpPr>
        <p:spPr/>
        <p:txBody>
          <a:bodyPr/>
          <a:lstStyle/>
          <a:p>
            <a:fld id="{0A66B283-279A-499E-A33A-D2969E87D550}" type="slidenum">
              <a:rPr lang="en-IN" smtClean="0"/>
              <a:pPr/>
              <a:t>12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b="0" i="0" kern="1200" dirty="0" smtClean="0">
                <a:solidFill>
                  <a:schemeClr val="tx1"/>
                </a:solidFill>
                <a:latin typeface="+mn-lt"/>
                <a:ea typeface="+mn-ea"/>
                <a:cs typeface="+mn-cs"/>
              </a:rPr>
              <a:t>Throwaway or </a:t>
            </a:r>
            <a:r>
              <a:rPr lang="en-IN" sz="1200" b="0" i="0" u="none" strike="noStrike" kern="1200" dirty="0" smtClean="0">
                <a:solidFill>
                  <a:schemeClr val="tx1"/>
                </a:solidFill>
                <a:latin typeface="+mn-lt"/>
                <a:ea typeface="+mn-ea"/>
                <a:cs typeface="+mn-cs"/>
                <a:hlinkClick r:id="rId3" tooltip="Rapid application development"/>
              </a:rPr>
              <a:t>rapid prototyping</a:t>
            </a:r>
            <a:r>
              <a:rPr lang="en-IN" sz="1200" b="0" i="0" kern="1200" dirty="0" smtClean="0">
                <a:solidFill>
                  <a:schemeClr val="tx1"/>
                </a:solidFill>
                <a:latin typeface="+mn-lt"/>
                <a:ea typeface="+mn-ea"/>
                <a:cs typeface="+mn-cs"/>
              </a:rPr>
              <a:t> refers to the creation of a model that will eventually be discarded rather than becoming part of the final delivered software.</a:t>
            </a:r>
          </a:p>
          <a:p>
            <a:r>
              <a:rPr lang="en-IN" sz="1200" b="0" i="0" kern="1200" dirty="0" smtClean="0">
                <a:solidFill>
                  <a:schemeClr val="tx1"/>
                </a:solidFill>
                <a:latin typeface="+mn-lt"/>
                <a:ea typeface="+mn-ea"/>
                <a:cs typeface="+mn-cs"/>
              </a:rPr>
              <a:t> After preliminary requirements gathering is accomplished, a simple working model of the system is constructed to visually show the users what their requirements may look like when they are implemented into a finished system. It is also a rapid prototyping.</a:t>
            </a:r>
            <a:endParaRPr lang="en-IN" dirty="0"/>
          </a:p>
        </p:txBody>
      </p:sp>
      <p:sp>
        <p:nvSpPr>
          <p:cNvPr id="4" name="Slide Number Placeholder 3"/>
          <p:cNvSpPr>
            <a:spLocks noGrp="1"/>
          </p:cNvSpPr>
          <p:nvPr>
            <p:ph type="sldNum" sz="quarter" idx="10"/>
          </p:nvPr>
        </p:nvSpPr>
        <p:spPr/>
        <p:txBody>
          <a:bodyPr/>
          <a:lstStyle/>
          <a:p>
            <a:fld id="{0A66B283-279A-499E-A33A-D2969E87D550}" type="slidenum">
              <a:rPr lang="en-IN" smtClean="0"/>
              <a:pPr/>
              <a:t>15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28D8773-9A0A-4DDF-81E1-018103245E55}" type="datetimeFigureOut">
              <a:rPr lang="en-US" smtClean="0"/>
              <a:pPr/>
              <a:t>11/3/2020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918997A-435F-4EA2-9425-66C6C5B127C6}"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28D8773-9A0A-4DDF-81E1-018103245E55}" type="datetimeFigureOut">
              <a:rPr lang="en-US" smtClean="0"/>
              <a:pPr/>
              <a:t>11/3/2020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918997A-435F-4EA2-9425-66C6C5B127C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28D8773-9A0A-4DDF-81E1-018103245E55}" type="datetimeFigureOut">
              <a:rPr lang="en-US" smtClean="0"/>
              <a:pPr/>
              <a:t>11/3/2020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918997A-435F-4EA2-9425-66C6C5B127C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28D8773-9A0A-4DDF-81E1-018103245E55}" type="datetimeFigureOut">
              <a:rPr lang="en-US" smtClean="0"/>
              <a:pPr/>
              <a:t>11/3/2020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918997A-435F-4EA2-9425-66C6C5B127C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8D8773-9A0A-4DDF-81E1-018103245E55}" type="datetimeFigureOut">
              <a:rPr lang="en-US" smtClean="0"/>
              <a:pPr/>
              <a:t>11/3/2020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918997A-435F-4EA2-9425-66C6C5B127C6}"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28D8773-9A0A-4DDF-81E1-018103245E55}" type="datetimeFigureOut">
              <a:rPr lang="en-US" smtClean="0"/>
              <a:pPr/>
              <a:t>11/3/2020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918997A-435F-4EA2-9425-66C6C5B127C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28D8773-9A0A-4DDF-81E1-018103245E55}" type="datetimeFigureOut">
              <a:rPr lang="en-US" smtClean="0"/>
              <a:pPr/>
              <a:t>11/3/2020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918997A-435F-4EA2-9425-66C6C5B127C6}"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28D8773-9A0A-4DDF-81E1-018103245E55}" type="datetimeFigureOut">
              <a:rPr lang="en-US" smtClean="0"/>
              <a:pPr/>
              <a:t>11/3/2020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918997A-435F-4EA2-9425-66C6C5B127C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D8773-9A0A-4DDF-81E1-018103245E55}" type="datetimeFigureOut">
              <a:rPr lang="en-US" smtClean="0"/>
              <a:pPr/>
              <a:t>11/3/2020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918997A-435F-4EA2-9425-66C6C5B127C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8D8773-9A0A-4DDF-81E1-018103245E55}" type="datetimeFigureOut">
              <a:rPr lang="en-US" smtClean="0"/>
              <a:pPr/>
              <a:t>11/3/2020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918997A-435F-4EA2-9425-66C6C5B127C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8D8773-9A0A-4DDF-81E1-018103245E55}" type="datetimeFigureOut">
              <a:rPr lang="en-US" smtClean="0"/>
              <a:pPr/>
              <a:t>11/3/2020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918997A-435F-4EA2-9425-66C6C5B127C6}"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D8773-9A0A-4DDF-81E1-018103245E55}" type="datetimeFigureOut">
              <a:rPr lang="en-US" smtClean="0"/>
              <a:pPr/>
              <a:t>11/3/2020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18997A-435F-4EA2-9425-66C6C5B127C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357167"/>
            <a:ext cx="8072494" cy="1071570"/>
          </a:xfrm>
        </p:spPr>
        <p:txBody>
          <a:bodyPr>
            <a:normAutofit/>
          </a:bodyPr>
          <a:lstStyle/>
          <a:p>
            <a:endParaRPr lang="en-IN" sz="2800" b="1" dirty="0">
              <a:solidFill>
                <a:schemeClr val="accent3">
                  <a:lumMod val="60000"/>
                  <a:lumOff val="40000"/>
                </a:schemeClr>
              </a:solidFill>
              <a:latin typeface="Times New Roman" pitchFamily="18" charset="0"/>
              <a:cs typeface="Times New Roman" pitchFamily="18" charset="0"/>
            </a:endParaRPr>
          </a:p>
        </p:txBody>
      </p:sp>
      <p:sp>
        <p:nvSpPr>
          <p:cNvPr id="3" name="Subtitle 2"/>
          <p:cNvSpPr>
            <a:spLocks noGrp="1"/>
          </p:cNvSpPr>
          <p:nvPr>
            <p:ph type="subTitle" idx="1"/>
          </p:nvPr>
        </p:nvSpPr>
        <p:spPr>
          <a:xfrm>
            <a:off x="5286380" y="4929198"/>
            <a:ext cx="3629028" cy="1214446"/>
          </a:xfrm>
        </p:spPr>
        <p:txBody>
          <a:bodyPr>
            <a:normAutofit/>
          </a:bodyPr>
          <a:lstStyle/>
          <a:p>
            <a:pPr algn="l"/>
            <a:r>
              <a:rPr lang="en-IN" sz="2000" dirty="0" smtClean="0">
                <a:solidFill>
                  <a:schemeClr val="tx1"/>
                </a:solidFill>
              </a:rPr>
              <a:t>Ms. Vinitha S </a:t>
            </a:r>
            <a:r>
              <a:rPr lang="en-IN" sz="2000" dirty="0" err="1" smtClean="0">
                <a:solidFill>
                  <a:schemeClr val="tx1"/>
                </a:solidFill>
              </a:rPr>
              <a:t>Ganiga</a:t>
            </a:r>
            <a:endParaRPr lang="en-IN" sz="2000" dirty="0" smtClean="0">
              <a:solidFill>
                <a:schemeClr val="tx1"/>
              </a:solidFill>
            </a:endParaRPr>
          </a:p>
          <a:p>
            <a:pPr algn="l"/>
            <a:r>
              <a:rPr lang="en-IN" sz="2000" dirty="0" smtClean="0">
                <a:solidFill>
                  <a:schemeClr val="tx1"/>
                </a:solidFill>
              </a:rPr>
              <a:t>Assistant Professor</a:t>
            </a:r>
          </a:p>
          <a:p>
            <a:pPr algn="l"/>
            <a:r>
              <a:rPr lang="en-IN" sz="2000" dirty="0" smtClean="0">
                <a:solidFill>
                  <a:schemeClr val="tx1"/>
                </a:solidFill>
              </a:rPr>
              <a:t>Department of Computer Science</a:t>
            </a:r>
            <a:endParaRPr lang="en-IN" sz="2000" dirty="0">
              <a:solidFill>
                <a:schemeClr val="tx1"/>
              </a:solidFill>
            </a:endParaRPr>
          </a:p>
        </p:txBody>
      </p:sp>
      <p:sp>
        <p:nvSpPr>
          <p:cNvPr id="4" name="TextBox 3"/>
          <p:cNvSpPr txBox="1"/>
          <p:nvPr/>
        </p:nvSpPr>
        <p:spPr>
          <a:xfrm>
            <a:off x="428596" y="2643182"/>
            <a:ext cx="7215238" cy="461665"/>
          </a:xfrm>
          <a:prstGeom prst="rect">
            <a:avLst/>
          </a:prstGeom>
          <a:noFill/>
        </p:spPr>
        <p:txBody>
          <a:bodyPr wrap="square" rtlCol="0">
            <a:spAutoFit/>
          </a:bodyPr>
          <a:lstStyle/>
          <a:p>
            <a:r>
              <a:rPr lang="en-IN" sz="2400" b="1" dirty="0" smtClean="0">
                <a:latin typeface="Times New Roman" pitchFamily="18" charset="0"/>
                <a:cs typeface="Times New Roman" pitchFamily="18" charset="0"/>
              </a:rPr>
              <a:t>Software Requirements Analysis and Specification</a:t>
            </a:r>
            <a:endParaRPr lang="en-IN" sz="2400" b="1" dirty="0"/>
          </a:p>
        </p:txBody>
      </p:sp>
      <p:sp>
        <p:nvSpPr>
          <p:cNvPr id="5" name="TextBox 4"/>
          <p:cNvSpPr txBox="1"/>
          <p:nvPr/>
        </p:nvSpPr>
        <p:spPr>
          <a:xfrm>
            <a:off x="571472" y="3357562"/>
            <a:ext cx="6643734" cy="369332"/>
          </a:xfrm>
          <a:prstGeom prst="rect">
            <a:avLst/>
          </a:prstGeom>
          <a:noFill/>
        </p:spPr>
        <p:txBody>
          <a:bodyPr wrap="square" rtlCol="0">
            <a:spAutoFit/>
          </a:bodyPr>
          <a:lstStyle/>
          <a:p>
            <a:r>
              <a:rPr lang="en-IN" b="1" dirty="0" smtClean="0"/>
              <a:t>Structured Analysis -DFD</a:t>
            </a:r>
            <a:endParaRPr lang="en-IN" b="1" dirty="0"/>
          </a:p>
        </p:txBody>
      </p:sp>
      <p:sp>
        <p:nvSpPr>
          <p:cNvPr id="6" name="TextBox 5"/>
          <p:cNvSpPr txBox="1"/>
          <p:nvPr/>
        </p:nvSpPr>
        <p:spPr>
          <a:xfrm>
            <a:off x="642910" y="3714752"/>
            <a:ext cx="2643206" cy="369332"/>
          </a:xfrm>
          <a:prstGeom prst="rect">
            <a:avLst/>
          </a:prstGeom>
          <a:noFill/>
        </p:spPr>
        <p:txBody>
          <a:bodyPr wrap="square" rtlCol="0">
            <a:spAutoFit/>
          </a:bodyPr>
          <a:lstStyle/>
          <a:p>
            <a:r>
              <a:rPr lang="en-IN" b="1" dirty="0" smtClean="0"/>
              <a:t>Prototyping</a:t>
            </a:r>
            <a:endParaRPr lang="en-IN" b="1" dirty="0"/>
          </a:p>
        </p:txBody>
      </p:sp>
      <p:sp>
        <p:nvSpPr>
          <p:cNvPr id="7" name="TextBox 6"/>
          <p:cNvSpPr txBox="1"/>
          <p:nvPr/>
        </p:nvSpPr>
        <p:spPr>
          <a:xfrm>
            <a:off x="571472" y="4071942"/>
            <a:ext cx="2643206" cy="369332"/>
          </a:xfrm>
          <a:prstGeom prst="rect">
            <a:avLst/>
          </a:prstGeom>
          <a:noFill/>
        </p:spPr>
        <p:txBody>
          <a:bodyPr wrap="square" rtlCol="0">
            <a:spAutoFit/>
          </a:bodyPr>
          <a:lstStyle/>
          <a:p>
            <a:r>
              <a:rPr lang="en-IN" b="1" dirty="0" smtClean="0"/>
              <a:t>Characteristics of SRS</a:t>
            </a:r>
            <a:endParaRPr lang="en-IN" b="1" dirty="0"/>
          </a:p>
        </p:txBody>
      </p:sp>
      <p:pic>
        <p:nvPicPr>
          <p:cNvPr id="8" name="Picture 7" descr="bb-hegde-college-logo.png"/>
          <p:cNvPicPr>
            <a:picLocks noChangeAspect="1"/>
          </p:cNvPicPr>
          <p:nvPr/>
        </p:nvPicPr>
        <p:blipFill>
          <a:blip r:embed="rId2"/>
          <a:stretch>
            <a:fillRect/>
          </a:stretch>
        </p:blipFill>
        <p:spPr>
          <a:xfrm>
            <a:off x="571472" y="428604"/>
            <a:ext cx="7358114" cy="88925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linds(horizontal)">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box(in)">
                                      <p:cBhvr>
                                        <p:cTn id="2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 analyst should look for common errors</a:t>
            </a:r>
            <a:endParaRPr lang="en-IN" sz="3600" dirty="0"/>
          </a:p>
        </p:txBody>
      </p:sp>
      <p:sp>
        <p:nvSpPr>
          <p:cNvPr id="3" name="Content Placeholder 2"/>
          <p:cNvSpPr>
            <a:spLocks noGrp="1"/>
          </p:cNvSpPr>
          <p:nvPr>
            <p:ph idx="1"/>
          </p:nvPr>
        </p:nvSpPr>
        <p:spPr/>
        <p:txBody>
          <a:bodyPr>
            <a:normAutofit fontScale="85000" lnSpcReduction="20000"/>
          </a:bodyPr>
          <a:lstStyle/>
          <a:p>
            <a:r>
              <a:rPr lang="en-US" dirty="0" smtClean="0"/>
              <a:t>Some </a:t>
            </a:r>
            <a:r>
              <a:rPr lang="en-US" dirty="0"/>
              <a:t>common </a:t>
            </a:r>
            <a:r>
              <a:rPr lang="en-US" b="1" dirty="0"/>
              <a:t>errors</a:t>
            </a:r>
            <a:r>
              <a:rPr lang="en-US" dirty="0"/>
              <a:t> are:</a:t>
            </a:r>
            <a:endParaRPr lang="en-IN" dirty="0"/>
          </a:p>
          <a:p>
            <a:pPr marL="514350" indent="-514350" algn="just">
              <a:lnSpc>
                <a:spcPct val="160000"/>
              </a:lnSpc>
              <a:buFont typeface="+mj-lt"/>
              <a:buAutoNum type="arabicPeriod"/>
            </a:pPr>
            <a:r>
              <a:rPr lang="en-US" dirty="0"/>
              <a:t> </a:t>
            </a:r>
            <a:r>
              <a:rPr lang="en-US" dirty="0" smtClean="0"/>
              <a:t>Unlabeled </a:t>
            </a:r>
            <a:r>
              <a:rPr lang="en-US" dirty="0"/>
              <a:t>data flows</a:t>
            </a:r>
            <a:endParaRPr lang="en-IN" dirty="0"/>
          </a:p>
          <a:p>
            <a:pPr marL="514350" lvl="0" indent="-514350" algn="just">
              <a:lnSpc>
                <a:spcPct val="160000"/>
              </a:lnSpc>
              <a:buFont typeface="+mj-lt"/>
              <a:buAutoNum type="arabicPeriod"/>
            </a:pPr>
            <a:r>
              <a:rPr lang="en-US" dirty="0"/>
              <a:t>Missing data </a:t>
            </a:r>
            <a:r>
              <a:rPr lang="en-US" dirty="0" smtClean="0"/>
              <a:t>flows</a:t>
            </a:r>
            <a:endParaRPr lang="en-IN" dirty="0"/>
          </a:p>
          <a:p>
            <a:pPr marL="514350" lvl="0" indent="-514350" algn="just">
              <a:lnSpc>
                <a:spcPct val="160000"/>
              </a:lnSpc>
              <a:buFont typeface="+mj-lt"/>
              <a:buAutoNum type="arabicPeriod"/>
            </a:pPr>
            <a:r>
              <a:rPr lang="en-US" dirty="0"/>
              <a:t>Extraneous data </a:t>
            </a:r>
            <a:r>
              <a:rPr lang="en-US" dirty="0" smtClean="0"/>
              <a:t>flows</a:t>
            </a:r>
            <a:endParaRPr lang="en-IN" dirty="0"/>
          </a:p>
          <a:p>
            <a:pPr marL="514350" lvl="0" indent="-514350" algn="just">
              <a:lnSpc>
                <a:spcPct val="160000"/>
              </a:lnSpc>
              <a:buFont typeface="+mj-lt"/>
              <a:buAutoNum type="arabicPeriod"/>
            </a:pPr>
            <a:r>
              <a:rPr lang="en-US" dirty="0"/>
              <a:t>Consistency not maintained during refinement.</a:t>
            </a:r>
            <a:endParaRPr lang="en-IN" dirty="0"/>
          </a:p>
          <a:p>
            <a:pPr marL="514350" lvl="0" indent="-514350" algn="just">
              <a:lnSpc>
                <a:spcPct val="160000"/>
              </a:lnSpc>
              <a:buFont typeface="+mj-lt"/>
              <a:buAutoNum type="arabicPeriod"/>
            </a:pPr>
            <a:r>
              <a:rPr lang="en-US" dirty="0"/>
              <a:t>Missing processes</a:t>
            </a:r>
            <a:endParaRPr lang="en-IN" dirty="0"/>
          </a:p>
          <a:p>
            <a:pPr marL="514350" lvl="0" indent="-514350" algn="just">
              <a:lnSpc>
                <a:spcPct val="160000"/>
              </a:lnSpc>
              <a:buFont typeface="+mj-lt"/>
              <a:buAutoNum type="arabicPeriod"/>
            </a:pPr>
            <a:r>
              <a:rPr lang="en-US" dirty="0"/>
              <a:t>Contains some control information</a:t>
            </a:r>
            <a:endParaRPr lang="en-IN" dirty="0"/>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Prototyping</a:t>
            </a:r>
            <a:endParaRPr lang="en-IN" dirty="0"/>
          </a:p>
        </p:txBody>
      </p:sp>
      <p:sp>
        <p:nvSpPr>
          <p:cNvPr id="3" name="Content Placeholder 2"/>
          <p:cNvSpPr>
            <a:spLocks noGrp="1"/>
          </p:cNvSpPr>
          <p:nvPr>
            <p:ph idx="1"/>
          </p:nvPr>
        </p:nvSpPr>
        <p:spPr/>
        <p:txBody>
          <a:bodyPr>
            <a:normAutofit fontScale="85000" lnSpcReduction="10000"/>
          </a:bodyPr>
          <a:lstStyle/>
          <a:p>
            <a:pPr algn="just">
              <a:lnSpc>
                <a:spcPct val="160000"/>
              </a:lnSpc>
            </a:pPr>
            <a:r>
              <a:rPr lang="en-US" dirty="0"/>
              <a:t>In Prototyping, a partial system is constructed, which is then used by the client, users, and developers to gain a better understanding of the problem and the needs. </a:t>
            </a:r>
            <a:endParaRPr lang="en-US" dirty="0" smtClean="0"/>
          </a:p>
          <a:p>
            <a:pPr algn="just">
              <a:lnSpc>
                <a:spcPct val="160000"/>
              </a:lnSpc>
            </a:pPr>
            <a:r>
              <a:rPr lang="en-US" dirty="0" smtClean="0"/>
              <a:t>Hence</a:t>
            </a:r>
            <a:r>
              <a:rPr lang="en-US" dirty="0"/>
              <a:t>, actual experience with a prototype that implements part of the eventual software system are used to analyze the problem and understand the requirements for the eventual software system.</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Prototyping</a:t>
            </a:r>
            <a:endParaRPr lang="en-IN" dirty="0"/>
          </a:p>
        </p:txBody>
      </p:sp>
      <p:sp>
        <p:nvSpPr>
          <p:cNvPr id="3" name="Content Placeholder 2"/>
          <p:cNvSpPr>
            <a:spLocks noGrp="1"/>
          </p:cNvSpPr>
          <p:nvPr>
            <p:ph idx="1"/>
          </p:nvPr>
        </p:nvSpPr>
        <p:spPr>
          <a:xfrm>
            <a:off x="428596" y="1285860"/>
            <a:ext cx="8229600" cy="4972071"/>
          </a:xfrm>
        </p:spPr>
        <p:txBody>
          <a:bodyPr>
            <a:normAutofit fontScale="77500" lnSpcReduction="20000"/>
          </a:bodyPr>
          <a:lstStyle/>
          <a:p>
            <a:pPr algn="just">
              <a:lnSpc>
                <a:spcPct val="160000"/>
              </a:lnSpc>
            </a:pPr>
            <a:r>
              <a:rPr lang="en-US" b="1" dirty="0"/>
              <a:t>A software prototype </a:t>
            </a:r>
            <a:r>
              <a:rPr lang="en-US" dirty="0"/>
              <a:t>can be defined as a partial implementation of a system whose purpose is to learn something about the problem being solved or the solution approach. </a:t>
            </a:r>
            <a:endParaRPr lang="en-US" dirty="0" smtClean="0"/>
          </a:p>
          <a:p>
            <a:pPr algn="just">
              <a:lnSpc>
                <a:spcPct val="160000"/>
              </a:lnSpc>
            </a:pPr>
            <a:r>
              <a:rPr lang="en-US" dirty="0"/>
              <a:t>The rationale behind using prototyping for problem understanding and analysis is that the client and the users often find it difficult to visualize how the eventual software system will work in their environment just by reading a specification document. </a:t>
            </a: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Prototyping</a:t>
            </a:r>
            <a:endParaRPr lang="en-IN" dirty="0"/>
          </a:p>
        </p:txBody>
      </p:sp>
      <p:sp>
        <p:nvSpPr>
          <p:cNvPr id="3" name="Content Placeholder 2"/>
          <p:cNvSpPr>
            <a:spLocks noGrp="1"/>
          </p:cNvSpPr>
          <p:nvPr>
            <p:ph idx="1"/>
          </p:nvPr>
        </p:nvSpPr>
        <p:spPr>
          <a:xfrm>
            <a:off x="500034" y="1428736"/>
            <a:ext cx="8229600" cy="4525963"/>
          </a:xfrm>
        </p:spPr>
        <p:txBody>
          <a:bodyPr>
            <a:normAutofit fontScale="55000" lnSpcReduction="20000"/>
          </a:bodyPr>
          <a:lstStyle/>
          <a:p>
            <a:pPr algn="just">
              <a:lnSpc>
                <a:spcPct val="170000"/>
              </a:lnSpc>
            </a:pPr>
            <a:r>
              <a:rPr lang="en-US" dirty="0"/>
              <a:t>Visualizing the operation of the software that is yet to be built and whether it will satisfy the ultimate objectives, merely by reading and discussing the paper requirements, is indeed difficult</a:t>
            </a:r>
            <a:r>
              <a:rPr lang="en-US" dirty="0" smtClean="0"/>
              <a:t>.</a:t>
            </a:r>
          </a:p>
          <a:p>
            <a:pPr algn="just">
              <a:lnSpc>
                <a:spcPct val="170000"/>
              </a:lnSpc>
            </a:pPr>
            <a:r>
              <a:rPr lang="en-US" dirty="0" smtClean="0"/>
              <a:t> </a:t>
            </a:r>
            <a:r>
              <a:rPr lang="en-US" dirty="0"/>
              <a:t>This is particularly true if the system is a totally new system and many users and clients do not have a good idea of their needs. </a:t>
            </a:r>
            <a:endParaRPr lang="en-US" dirty="0" smtClean="0"/>
          </a:p>
          <a:p>
            <a:pPr algn="just">
              <a:lnSpc>
                <a:spcPct val="170000"/>
              </a:lnSpc>
            </a:pPr>
            <a:r>
              <a:rPr lang="en-US" dirty="0" smtClean="0"/>
              <a:t>The </a:t>
            </a:r>
            <a:r>
              <a:rPr lang="en-US" dirty="0"/>
              <a:t>idea behind prototyping is that clients and the users can assess their needs much better if they can see the working of a system, even if the system is only a partial system</a:t>
            </a:r>
            <a:r>
              <a:rPr lang="en-US" dirty="0" smtClean="0"/>
              <a:t>.</a:t>
            </a:r>
          </a:p>
          <a:p>
            <a:pPr algn="just">
              <a:lnSpc>
                <a:spcPct val="170000"/>
              </a:lnSpc>
            </a:pPr>
            <a:r>
              <a:rPr lang="en-US" dirty="0" smtClean="0"/>
              <a:t> </a:t>
            </a:r>
            <a:r>
              <a:rPr lang="en-US" dirty="0"/>
              <a:t>Prototyping emphasizes that actual practical experience is the best aid for understanding needs.</a:t>
            </a:r>
            <a:endParaRPr lang="en-IN" dirty="0"/>
          </a:p>
          <a:p>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77500" lnSpcReduction="20000"/>
          </a:bodyPr>
          <a:lstStyle/>
          <a:p>
            <a:pPr algn="just">
              <a:lnSpc>
                <a:spcPct val="170000"/>
              </a:lnSpc>
            </a:pPr>
            <a:r>
              <a:rPr lang="en-US" dirty="0"/>
              <a:t>There are two approaches to </a:t>
            </a:r>
            <a:r>
              <a:rPr lang="en-US" dirty="0" smtClean="0"/>
              <a:t>prototyping:</a:t>
            </a:r>
          </a:p>
          <a:p>
            <a:pPr marL="514350" indent="-514350" algn="just">
              <a:lnSpc>
                <a:spcPct val="170000"/>
              </a:lnSpc>
              <a:buFont typeface="+mj-lt"/>
              <a:buAutoNum type="arabicPeriod"/>
            </a:pPr>
            <a:r>
              <a:rPr lang="en-US" dirty="0" smtClean="0"/>
              <a:t>Throwaway prototyping</a:t>
            </a:r>
          </a:p>
          <a:p>
            <a:pPr marL="514350" indent="-514350" algn="just">
              <a:lnSpc>
                <a:spcPct val="170000"/>
              </a:lnSpc>
              <a:buFont typeface="+mj-lt"/>
              <a:buAutoNum type="arabicPeriod"/>
            </a:pPr>
            <a:r>
              <a:rPr lang="en-US" dirty="0" smtClean="0"/>
              <a:t> Evolutionary prototyping.</a:t>
            </a:r>
          </a:p>
          <a:p>
            <a:pPr algn="just">
              <a:lnSpc>
                <a:spcPct val="170000"/>
              </a:lnSpc>
            </a:pPr>
            <a:r>
              <a:rPr lang="en-US" dirty="0" smtClean="0"/>
              <a:t> </a:t>
            </a:r>
            <a:r>
              <a:rPr lang="en-US" dirty="0"/>
              <a:t>In the </a:t>
            </a:r>
            <a:r>
              <a:rPr lang="en-US" b="1" i="1" dirty="0"/>
              <a:t>throwaway</a:t>
            </a:r>
            <a:r>
              <a:rPr lang="en-US" i="1" dirty="0"/>
              <a:t> </a:t>
            </a:r>
            <a:r>
              <a:rPr lang="en-US" dirty="0"/>
              <a:t>approach the prototype is constructed with the idea that it will be discarded after the analysis is complete, and the final system will be built from scratch</a:t>
            </a:r>
            <a:r>
              <a:rPr lang="en-US" dirty="0" smtClean="0"/>
              <a:t>.</a:t>
            </a:r>
          </a:p>
          <a:p>
            <a:pPr algn="just">
              <a:lnSpc>
                <a:spcPct val="170000"/>
              </a:lnSpc>
            </a:pPr>
            <a:r>
              <a:rPr lang="en-US" dirty="0" smtClean="0"/>
              <a:t> </a:t>
            </a:r>
            <a:r>
              <a:rPr lang="en-US" dirty="0"/>
              <a:t>In the </a:t>
            </a:r>
            <a:r>
              <a:rPr lang="en-US" b="1" i="1" dirty="0"/>
              <a:t>evolutionary</a:t>
            </a:r>
            <a:r>
              <a:rPr lang="en-US" i="1" dirty="0"/>
              <a:t> </a:t>
            </a:r>
            <a:r>
              <a:rPr lang="en-US" dirty="0"/>
              <a:t>approach, the prototype is built with the idea that it will eventually be converted into the final system.</a:t>
            </a:r>
            <a:endParaRPr lang="en-IN" dirty="0"/>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Throwaway Prototyping</a:t>
            </a:r>
            <a:endParaRPr lang="en-IN" b="1" dirty="0"/>
          </a:p>
        </p:txBody>
      </p:sp>
      <p:sp>
        <p:nvSpPr>
          <p:cNvPr id="3" name="Content Placeholder 2"/>
          <p:cNvSpPr>
            <a:spLocks noGrp="1"/>
          </p:cNvSpPr>
          <p:nvPr>
            <p:ph idx="1"/>
          </p:nvPr>
        </p:nvSpPr>
        <p:spPr/>
        <p:txBody>
          <a:bodyPr>
            <a:normAutofit fontScale="62500" lnSpcReduction="20000"/>
          </a:bodyPr>
          <a:lstStyle/>
          <a:p>
            <a:pPr algn="just">
              <a:lnSpc>
                <a:spcPct val="170000"/>
              </a:lnSpc>
            </a:pPr>
            <a:r>
              <a:rPr lang="en-US" dirty="0"/>
              <a:t>In throwaway prototyping, as the prototype is to be discarded, there is no point in implementing those parts of </a:t>
            </a:r>
            <a:r>
              <a:rPr lang="en-US" b="1" dirty="0"/>
              <a:t>the requirements that are already well understood. </a:t>
            </a:r>
            <a:endParaRPr lang="en-US" b="1" dirty="0" smtClean="0"/>
          </a:p>
          <a:p>
            <a:pPr algn="just">
              <a:lnSpc>
                <a:spcPct val="170000"/>
              </a:lnSpc>
            </a:pPr>
            <a:r>
              <a:rPr lang="en-US" dirty="0" smtClean="0"/>
              <a:t>Hence</a:t>
            </a:r>
            <a:r>
              <a:rPr lang="en-US" dirty="0"/>
              <a:t>, the focus of the development is to </a:t>
            </a:r>
            <a:r>
              <a:rPr lang="en-US" b="1" dirty="0"/>
              <a:t>include those features that are not properly understood. </a:t>
            </a:r>
            <a:endParaRPr lang="en-US" b="1" dirty="0" smtClean="0"/>
          </a:p>
          <a:p>
            <a:pPr algn="just">
              <a:lnSpc>
                <a:spcPct val="170000"/>
              </a:lnSpc>
            </a:pPr>
            <a:r>
              <a:rPr lang="en-US" dirty="0" smtClean="0"/>
              <a:t>And </a:t>
            </a:r>
            <a:r>
              <a:rPr lang="en-US" dirty="0"/>
              <a:t>the development approach is </a:t>
            </a:r>
            <a:r>
              <a:rPr lang="en-US" b="1" dirty="0"/>
              <a:t>"quick and </a:t>
            </a:r>
            <a:r>
              <a:rPr lang="en-US" b="1" dirty="0" smtClean="0"/>
              <a:t>dirty”.</a:t>
            </a:r>
            <a:endParaRPr lang="en-US" dirty="0" smtClean="0"/>
          </a:p>
          <a:p>
            <a:pPr algn="just">
              <a:lnSpc>
                <a:spcPct val="170000"/>
              </a:lnSpc>
            </a:pPr>
            <a:r>
              <a:rPr lang="en-US" dirty="0" smtClean="0"/>
              <a:t> </a:t>
            </a:r>
            <a:r>
              <a:rPr lang="en-US" dirty="0"/>
              <a:t>Experience with this prototype is used to determine if the understanding of requirements when building the prototype is </a:t>
            </a:r>
            <a:r>
              <a:rPr lang="en-US" dirty="0" smtClean="0"/>
              <a:t>correct</a:t>
            </a:r>
            <a:r>
              <a:rPr lang="en-US" dirty="0"/>
              <a:t>.</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Evolutionary Prototyping</a:t>
            </a:r>
            <a:endParaRPr lang="en-IN" b="1" dirty="0"/>
          </a:p>
        </p:txBody>
      </p:sp>
      <p:sp>
        <p:nvSpPr>
          <p:cNvPr id="3" name="Content Placeholder 2"/>
          <p:cNvSpPr>
            <a:spLocks noGrp="1"/>
          </p:cNvSpPr>
          <p:nvPr>
            <p:ph idx="1"/>
          </p:nvPr>
        </p:nvSpPr>
        <p:spPr>
          <a:xfrm>
            <a:off x="457200" y="1600200"/>
            <a:ext cx="8229600" cy="4614881"/>
          </a:xfrm>
        </p:spPr>
        <p:txBody>
          <a:bodyPr>
            <a:normAutofit fontScale="55000" lnSpcReduction="20000"/>
          </a:bodyPr>
          <a:lstStyle/>
          <a:p>
            <a:pPr algn="just">
              <a:lnSpc>
                <a:spcPct val="220000"/>
              </a:lnSpc>
            </a:pPr>
            <a:r>
              <a:rPr lang="en-US" dirty="0" smtClean="0"/>
              <a:t>In contrast, in the evolutionary prototype approach, because the prototype is to be retained, those parts of the system that are well understood are implemented.</a:t>
            </a:r>
          </a:p>
          <a:p>
            <a:pPr algn="just">
              <a:lnSpc>
                <a:spcPct val="220000"/>
              </a:lnSpc>
            </a:pPr>
            <a:r>
              <a:rPr lang="en-US" dirty="0" smtClean="0"/>
              <a:t> The development approach is more formal, as the prototype needs to be of the quality standards expected of the final system. </a:t>
            </a:r>
          </a:p>
          <a:p>
            <a:pPr algn="just">
              <a:lnSpc>
                <a:spcPct val="220000"/>
              </a:lnSpc>
            </a:pPr>
            <a:r>
              <a:rPr lang="en-US" dirty="0" smtClean="0"/>
              <a:t>The basic focus in this prototype is to elicit missing requirements.</a:t>
            </a:r>
          </a:p>
          <a:p>
            <a:pPr algn="just">
              <a:lnSpc>
                <a:spcPct val="220000"/>
              </a:lnSpc>
            </a:pPr>
            <a:r>
              <a:rPr lang="en-US" dirty="0" smtClean="0"/>
              <a:t> By working with a stable system having features that are definitely needed, the client and users can determine which other services and features are needed</a:t>
            </a:r>
            <a:r>
              <a:rPr lang="en-US" dirty="0" smtClean="0"/>
              <a:t>.</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Problem Analysis</a:t>
            </a:r>
            <a:endParaRPr lang="en-IN" dirty="0"/>
          </a:p>
        </p:txBody>
      </p:sp>
      <p:sp>
        <p:nvSpPr>
          <p:cNvPr id="3" name="Content Placeholder 2"/>
          <p:cNvSpPr>
            <a:spLocks noGrp="1"/>
          </p:cNvSpPr>
          <p:nvPr>
            <p:ph idx="1"/>
          </p:nvPr>
        </p:nvSpPr>
        <p:spPr/>
        <p:txBody>
          <a:bodyPr/>
          <a:lstStyle/>
          <a:p>
            <a:r>
              <a:rPr lang="en-IN" dirty="0" smtClean="0"/>
              <a:t>Informal approach</a:t>
            </a:r>
          </a:p>
          <a:p>
            <a:r>
              <a:rPr lang="en-IN" dirty="0" smtClean="0"/>
              <a:t>Structured Analysis</a:t>
            </a:r>
          </a:p>
          <a:p>
            <a:pPr lvl="1"/>
            <a:r>
              <a:rPr lang="en-IN" dirty="0" smtClean="0"/>
              <a:t>DFD</a:t>
            </a:r>
          </a:p>
          <a:p>
            <a:r>
              <a:rPr lang="en-IN" dirty="0" smtClean="0"/>
              <a:t>Prototyping</a:t>
            </a:r>
          </a:p>
          <a:p>
            <a:pPr marL="914400" lvl="1" indent="-514350" algn="just">
              <a:lnSpc>
                <a:spcPct val="170000"/>
              </a:lnSpc>
            </a:pPr>
            <a:r>
              <a:rPr lang="en-US" dirty="0" smtClean="0"/>
              <a:t>Throwaway prototyping</a:t>
            </a:r>
          </a:p>
          <a:p>
            <a:pPr marL="914400" lvl="1" indent="-514350" algn="just">
              <a:lnSpc>
                <a:spcPct val="170000"/>
              </a:lnSpc>
            </a:pPr>
            <a:r>
              <a:rPr lang="en-US" dirty="0" smtClean="0"/>
              <a:t> Evolutionary prototyping</a:t>
            </a:r>
            <a:endParaRPr lang="en-IN" dirty="0" smtClean="0"/>
          </a:p>
          <a:p>
            <a:pPr lvl="1">
              <a:buNone/>
            </a:pPr>
            <a:r>
              <a:rPr lang="en-IN" dirty="0" smtClean="0"/>
              <a:t>	</a:t>
            </a: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b="1" dirty="0" smtClean="0"/>
              <a:t>Requirements Specification</a:t>
            </a:r>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Software Requirements Specification</a:t>
            </a:r>
            <a:endParaRPr lang="en-IN" dirty="0"/>
          </a:p>
        </p:txBody>
      </p:sp>
      <p:sp>
        <p:nvSpPr>
          <p:cNvPr id="3" name="Content Placeholder 2"/>
          <p:cNvSpPr>
            <a:spLocks noGrp="1"/>
          </p:cNvSpPr>
          <p:nvPr>
            <p:ph idx="1"/>
          </p:nvPr>
        </p:nvSpPr>
        <p:spPr>
          <a:xfrm>
            <a:off x="457200" y="1600200"/>
            <a:ext cx="8229600" cy="4686319"/>
          </a:xfrm>
        </p:spPr>
        <p:txBody>
          <a:bodyPr>
            <a:normAutofit fontScale="55000" lnSpcReduction="20000"/>
          </a:bodyPr>
          <a:lstStyle/>
          <a:p>
            <a:pPr algn="just">
              <a:lnSpc>
                <a:spcPct val="220000"/>
              </a:lnSpc>
            </a:pPr>
            <a:r>
              <a:rPr lang="en-US" dirty="0" smtClean="0"/>
              <a:t>The final output </a:t>
            </a:r>
            <a:r>
              <a:rPr lang="en-US" dirty="0" smtClean="0"/>
              <a:t>of the requirement process is </a:t>
            </a:r>
            <a:r>
              <a:rPr lang="en-US" dirty="0" smtClean="0"/>
              <a:t>the software requirements specification document (SRS).</a:t>
            </a:r>
          </a:p>
          <a:p>
            <a:pPr algn="just">
              <a:lnSpc>
                <a:spcPct val="220000"/>
              </a:lnSpc>
            </a:pPr>
            <a:r>
              <a:rPr lang="en-US" dirty="0" smtClean="0"/>
              <a:t> For smaller problems or problems that can easily be comprehended, the specification activity might come after the entire analysis is complete. </a:t>
            </a:r>
          </a:p>
          <a:p>
            <a:pPr algn="just">
              <a:lnSpc>
                <a:spcPct val="220000"/>
              </a:lnSpc>
            </a:pPr>
            <a:r>
              <a:rPr lang="en-US" dirty="0" smtClean="0"/>
              <a:t>However, it is more likely that problem analysis and specification are done concurrently. </a:t>
            </a:r>
            <a:endParaRPr lang="en-US" dirty="0" smtClean="0"/>
          </a:p>
          <a:p>
            <a:pPr algn="just">
              <a:lnSpc>
                <a:spcPct val="220000"/>
              </a:lnSpc>
            </a:pPr>
            <a:r>
              <a:rPr lang="en-US" dirty="0" smtClean="0"/>
              <a:t>An </a:t>
            </a:r>
            <a:r>
              <a:rPr lang="en-US" dirty="0" smtClean="0"/>
              <a:t>analyst typically will analyze some parts of the problem and then write the requirements for that part</a:t>
            </a:r>
            <a:r>
              <a:rPr lang="en-US" dirty="0" smtClean="0"/>
              <a:t>.</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Problem Analysis</a:t>
            </a:r>
            <a:endParaRPr lang="en-IN" dirty="0"/>
          </a:p>
        </p:txBody>
      </p:sp>
      <p:sp>
        <p:nvSpPr>
          <p:cNvPr id="3" name="Content Placeholder 2"/>
          <p:cNvSpPr>
            <a:spLocks noGrp="1"/>
          </p:cNvSpPr>
          <p:nvPr>
            <p:ph idx="1"/>
          </p:nvPr>
        </p:nvSpPr>
        <p:spPr/>
        <p:txBody>
          <a:bodyPr/>
          <a:lstStyle/>
          <a:p>
            <a:r>
              <a:rPr lang="en-US" sz="2400" dirty="0" smtClean="0"/>
              <a:t>There are three basic approaches to problem analysis: </a:t>
            </a:r>
          </a:p>
          <a:p>
            <a:pPr marL="514350" indent="-514350">
              <a:buFont typeface="+mj-lt"/>
              <a:buAutoNum type="arabicPeriod"/>
            </a:pPr>
            <a:r>
              <a:rPr lang="en-US" sz="2400" dirty="0" smtClean="0"/>
              <a:t>Informal approaches based on structured communication and interaction,</a:t>
            </a:r>
          </a:p>
          <a:p>
            <a:pPr marL="514350" indent="-514350">
              <a:buFont typeface="+mj-lt"/>
              <a:buAutoNum type="arabicPeriod"/>
            </a:pPr>
            <a:r>
              <a:rPr lang="en-US" sz="2400" dirty="0" smtClean="0"/>
              <a:t> conceptual modeling-based ap­proaches, and </a:t>
            </a:r>
          </a:p>
          <a:p>
            <a:pPr marL="514350" indent="-514350">
              <a:buFont typeface="+mj-lt"/>
              <a:buAutoNum type="arabicPeriod"/>
            </a:pPr>
            <a:r>
              <a:rPr lang="en-US" sz="2400" dirty="0" smtClean="0"/>
              <a:t>prototyping. </a:t>
            </a:r>
            <a:endParaRPr lang="en-IN" sz="2400" dirty="0"/>
          </a:p>
        </p:txBody>
      </p:sp>
      <p:pic>
        <p:nvPicPr>
          <p:cNvPr id="4" name="Content Placeholder 3" descr="requirement process.JPG"/>
          <p:cNvPicPr>
            <a:picLocks noChangeAspect="1"/>
          </p:cNvPicPr>
          <p:nvPr/>
        </p:nvPicPr>
        <p:blipFill>
          <a:blip r:embed="rId2"/>
          <a:stretch>
            <a:fillRect/>
          </a:stretch>
        </p:blipFill>
        <p:spPr>
          <a:xfrm>
            <a:off x="6143636" y="3429000"/>
            <a:ext cx="2476500" cy="300989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mph" presetSubtype="1" grpId="0" nodeType="clickEffect">
                                  <p:stCondLst>
                                    <p:cond delay="0"/>
                                  </p:stCondLst>
                                  <p:childTnLst>
                                    <p:set>
                                      <p:cBhvr override="childStyle">
                                        <p:cTn id="20" dur="indefinite"/>
                                        <p:tgtEl>
                                          <p:spTgt spid="2"/>
                                        </p:tgtEl>
                                        <p:attrNameLst>
                                          <p:attrName>style.fontStyle</p:attrName>
                                        </p:attrNameLst>
                                      </p:cBhvr>
                                      <p:to>
                                        <p:strVal val="normal"/>
                                      </p:to>
                                    </p:set>
                                    <p:set>
                                      <p:cBhvr override="childStyle">
                                        <p:cTn id="21" dur="indefinite"/>
                                        <p:tgtEl>
                                          <p:spTgt spid="2"/>
                                        </p:tgtEl>
                                        <p:attrNameLst>
                                          <p:attrName>style.fontWeight</p:attrName>
                                        </p:attrNameLst>
                                      </p:cBhvr>
                                      <p:to>
                                        <p:strVal val="bold"/>
                                      </p:to>
                                    </p:set>
                                    <p:set>
                                      <p:cBhvr override="childStyle">
                                        <p:cTn id="22"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Autofit/>
          </a:bodyPr>
          <a:lstStyle/>
          <a:p>
            <a:pPr algn="just">
              <a:lnSpc>
                <a:spcPct val="170000"/>
              </a:lnSpc>
            </a:pPr>
            <a:r>
              <a:rPr lang="en-US" sz="2400" dirty="0" smtClean="0"/>
              <a:t>In practice, problem analysis and requirements specification activities overlap, with movement from both activities to the other, as shown in the figure of requirement process. </a:t>
            </a:r>
          </a:p>
          <a:p>
            <a:pPr algn="just">
              <a:lnSpc>
                <a:spcPct val="170000"/>
              </a:lnSpc>
            </a:pPr>
            <a:r>
              <a:rPr lang="en-US" sz="2400" dirty="0" smtClean="0"/>
              <a:t>However, as all the information for specification comes from analysis, we can conceptually view the specification activity as following the analysis activity.</a:t>
            </a:r>
            <a:endParaRPr lang="en-IN" sz="2400" dirty="0" smtClean="0"/>
          </a:p>
          <a:p>
            <a:endParaRPr lang="en-IN" sz="2400" dirty="0"/>
          </a:p>
        </p:txBody>
      </p:sp>
      <p:pic>
        <p:nvPicPr>
          <p:cNvPr id="4" name="Content Placeholder 3" descr="requirement process.JPG"/>
          <p:cNvPicPr>
            <a:picLocks noChangeAspect="1"/>
          </p:cNvPicPr>
          <p:nvPr/>
        </p:nvPicPr>
        <p:blipFill>
          <a:blip r:embed="rId2"/>
          <a:stretch>
            <a:fillRect/>
          </a:stretch>
        </p:blipFill>
        <p:spPr>
          <a:xfrm>
            <a:off x="6143636" y="3643314"/>
            <a:ext cx="2476500" cy="2795581"/>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Software Requirements Specification</a:t>
            </a:r>
            <a:endParaRPr lang="en-IN" dirty="0"/>
          </a:p>
        </p:txBody>
      </p:sp>
      <p:sp>
        <p:nvSpPr>
          <p:cNvPr id="3" name="Content Placeholder 2"/>
          <p:cNvSpPr>
            <a:spLocks noGrp="1"/>
          </p:cNvSpPr>
          <p:nvPr>
            <p:ph idx="1"/>
          </p:nvPr>
        </p:nvSpPr>
        <p:spPr/>
        <p:txBody>
          <a:bodyPr>
            <a:normAutofit fontScale="70000" lnSpcReduction="20000"/>
          </a:bodyPr>
          <a:lstStyle/>
          <a:p>
            <a:pPr algn="just">
              <a:lnSpc>
                <a:spcPct val="160000"/>
              </a:lnSpc>
            </a:pPr>
            <a:r>
              <a:rPr lang="en-US" b="1" dirty="0" smtClean="0"/>
              <a:t>What </a:t>
            </a:r>
            <a:r>
              <a:rPr lang="en-US" b="1" dirty="0" smtClean="0"/>
              <a:t>passes from requirements analysis activity to the specification activity </a:t>
            </a:r>
            <a:r>
              <a:rPr lang="en-US" b="1" dirty="0" smtClean="0"/>
              <a:t>?</a:t>
            </a:r>
          </a:p>
          <a:p>
            <a:pPr algn="just">
              <a:lnSpc>
                <a:spcPct val="160000"/>
              </a:lnSpc>
            </a:pPr>
            <a:r>
              <a:rPr lang="en-US" dirty="0" smtClean="0"/>
              <a:t>I</a:t>
            </a:r>
            <a:r>
              <a:rPr lang="en-US" dirty="0" smtClean="0"/>
              <a:t>s </a:t>
            </a:r>
            <a:r>
              <a:rPr lang="en-US" dirty="0" smtClean="0"/>
              <a:t>the knowledge acquired about the system. </a:t>
            </a:r>
            <a:endParaRPr lang="en-US" dirty="0" smtClean="0"/>
          </a:p>
          <a:p>
            <a:pPr algn="just">
              <a:lnSpc>
                <a:spcPct val="160000"/>
              </a:lnSpc>
            </a:pPr>
            <a:r>
              <a:rPr lang="en-US" dirty="0" smtClean="0"/>
              <a:t>The </a:t>
            </a:r>
            <a:r>
              <a:rPr lang="en-US" dirty="0" smtClean="0"/>
              <a:t>SRS is written based on the knowledge acquired during analysis</a:t>
            </a:r>
            <a:r>
              <a:rPr lang="en-US" dirty="0" smtClean="0"/>
              <a:t>.</a:t>
            </a:r>
          </a:p>
          <a:p>
            <a:pPr algn="just">
              <a:lnSpc>
                <a:spcPct val="160000"/>
              </a:lnSpc>
            </a:pPr>
            <a:r>
              <a:rPr lang="en-US" dirty="0" smtClean="0"/>
              <a:t>C</a:t>
            </a:r>
            <a:r>
              <a:rPr lang="en-US" dirty="0" smtClean="0"/>
              <a:t>onverting </a:t>
            </a:r>
            <a:r>
              <a:rPr lang="en-US" dirty="0" smtClean="0"/>
              <a:t>knowledge into a structured document is not straightforward, specification itself is a major task, which is relatively independent.</a:t>
            </a:r>
            <a:endParaRPr lang="en-IN" dirty="0" smtClean="0"/>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Characteristics of an SRS</a:t>
            </a:r>
            <a:endParaRPr lang="en-IN" dirty="0"/>
          </a:p>
        </p:txBody>
      </p:sp>
      <p:sp>
        <p:nvSpPr>
          <p:cNvPr id="3" name="Content Placeholder 2"/>
          <p:cNvSpPr>
            <a:spLocks noGrp="1"/>
          </p:cNvSpPr>
          <p:nvPr>
            <p:ph idx="1"/>
          </p:nvPr>
        </p:nvSpPr>
        <p:spPr>
          <a:xfrm>
            <a:off x="457200" y="1600201"/>
            <a:ext cx="8229600" cy="4829195"/>
          </a:xfrm>
        </p:spPr>
        <p:txBody>
          <a:bodyPr>
            <a:normAutofit fontScale="55000" lnSpcReduction="20000"/>
          </a:bodyPr>
          <a:lstStyle/>
          <a:p>
            <a:pPr algn="just">
              <a:lnSpc>
                <a:spcPct val="170000"/>
              </a:lnSpc>
            </a:pPr>
            <a:r>
              <a:rPr lang="en-US" dirty="0" smtClean="0"/>
              <a:t>To properly satisfy the basic goals, an SRS should have certain </a:t>
            </a:r>
            <a:r>
              <a:rPr lang="en-US" dirty="0" smtClean="0"/>
              <a:t>properties.</a:t>
            </a:r>
          </a:p>
          <a:p>
            <a:pPr algn="just">
              <a:lnSpc>
                <a:spcPct val="170000"/>
              </a:lnSpc>
            </a:pPr>
            <a:r>
              <a:rPr lang="en-US" b="1" dirty="0" smtClean="0"/>
              <a:t> </a:t>
            </a:r>
            <a:r>
              <a:rPr lang="en-US" b="1" dirty="0" smtClean="0"/>
              <a:t>A good SRS is</a:t>
            </a:r>
            <a:r>
              <a:rPr lang="en-US" b="1" dirty="0" smtClean="0"/>
              <a:t>:</a:t>
            </a:r>
            <a:endParaRPr lang="en-IN" b="1" dirty="0" smtClean="0"/>
          </a:p>
          <a:p>
            <a:pPr marL="514350" indent="-514350" algn="just">
              <a:lnSpc>
                <a:spcPct val="170000"/>
              </a:lnSpc>
              <a:buFont typeface="+mj-lt"/>
              <a:buAutoNum type="arabicPeriod"/>
            </a:pPr>
            <a:r>
              <a:rPr lang="en-US" dirty="0" smtClean="0"/>
              <a:t>Correct </a:t>
            </a:r>
            <a:endParaRPr lang="en-IN" dirty="0" smtClean="0"/>
          </a:p>
          <a:p>
            <a:pPr marL="514350" indent="-514350" algn="just">
              <a:lnSpc>
                <a:spcPct val="170000"/>
              </a:lnSpc>
              <a:buFont typeface="+mj-lt"/>
              <a:buAutoNum type="arabicPeriod"/>
            </a:pPr>
            <a:r>
              <a:rPr lang="en-US" dirty="0" smtClean="0"/>
              <a:t>Complete</a:t>
            </a:r>
            <a:endParaRPr lang="en-IN" dirty="0" smtClean="0"/>
          </a:p>
          <a:p>
            <a:pPr marL="514350" indent="-514350" algn="just">
              <a:lnSpc>
                <a:spcPct val="170000"/>
              </a:lnSpc>
              <a:buFont typeface="+mj-lt"/>
              <a:buAutoNum type="arabicPeriod"/>
            </a:pPr>
            <a:r>
              <a:rPr lang="en-US" dirty="0" smtClean="0"/>
              <a:t>Unambiguous</a:t>
            </a:r>
            <a:endParaRPr lang="en-IN" dirty="0" smtClean="0"/>
          </a:p>
          <a:p>
            <a:pPr marL="514350" indent="-514350" algn="just">
              <a:lnSpc>
                <a:spcPct val="170000"/>
              </a:lnSpc>
              <a:buFont typeface="+mj-lt"/>
              <a:buAutoNum type="arabicPeriod"/>
            </a:pPr>
            <a:r>
              <a:rPr lang="en-US" dirty="0" smtClean="0"/>
              <a:t>Verifiable</a:t>
            </a:r>
            <a:endParaRPr lang="en-IN" dirty="0" smtClean="0"/>
          </a:p>
          <a:p>
            <a:pPr marL="514350" indent="-514350" algn="just">
              <a:lnSpc>
                <a:spcPct val="170000"/>
              </a:lnSpc>
              <a:buFont typeface="+mj-lt"/>
              <a:buAutoNum type="arabicPeriod"/>
            </a:pPr>
            <a:r>
              <a:rPr lang="en-US" dirty="0" smtClean="0"/>
              <a:t>Consistent</a:t>
            </a:r>
            <a:endParaRPr lang="en-IN" dirty="0" smtClean="0"/>
          </a:p>
          <a:p>
            <a:pPr marL="514350" indent="-514350" algn="just">
              <a:lnSpc>
                <a:spcPct val="170000"/>
              </a:lnSpc>
              <a:buFont typeface="+mj-lt"/>
              <a:buAutoNum type="arabicPeriod"/>
            </a:pPr>
            <a:r>
              <a:rPr lang="en-US" dirty="0" smtClean="0"/>
              <a:t>Ranked </a:t>
            </a:r>
            <a:r>
              <a:rPr lang="en-US" dirty="0" smtClean="0"/>
              <a:t>for importance and/or stability </a:t>
            </a:r>
            <a:endParaRPr lang="en-IN" dirty="0" smtClean="0"/>
          </a:p>
          <a:p>
            <a:pPr marL="514350" indent="-514350" algn="just">
              <a:lnSpc>
                <a:spcPct val="170000"/>
              </a:lnSpc>
              <a:buFont typeface="+mj-lt"/>
              <a:buAutoNum type="arabicPeriod"/>
            </a:pPr>
            <a:r>
              <a:rPr lang="en-US" dirty="0" smtClean="0"/>
              <a:t>Modifiable</a:t>
            </a:r>
            <a:endParaRPr lang="en-IN" dirty="0" smtClean="0"/>
          </a:p>
          <a:p>
            <a:pPr marL="514350" indent="-514350" algn="just">
              <a:lnSpc>
                <a:spcPct val="170000"/>
              </a:lnSpc>
              <a:buFont typeface="+mj-lt"/>
              <a:buAutoNum type="arabicPeriod"/>
            </a:pPr>
            <a:r>
              <a:rPr lang="en-US" dirty="0" smtClean="0"/>
              <a:t>Traceable</a:t>
            </a:r>
            <a:endParaRPr lang="en-IN" dirty="0" smtClean="0"/>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ox(in)">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blinds(horizontal)">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70000" lnSpcReduction="20000"/>
          </a:bodyPr>
          <a:lstStyle/>
          <a:p>
            <a:pPr algn="just">
              <a:lnSpc>
                <a:spcPct val="160000"/>
              </a:lnSpc>
            </a:pPr>
            <a:r>
              <a:rPr lang="en-US" dirty="0" smtClean="0"/>
              <a:t>An SRS is </a:t>
            </a:r>
            <a:r>
              <a:rPr lang="en-US" b="1" i="1" dirty="0" smtClean="0"/>
              <a:t>correct</a:t>
            </a:r>
            <a:r>
              <a:rPr lang="en-US" i="1" dirty="0" smtClean="0"/>
              <a:t> </a:t>
            </a:r>
            <a:r>
              <a:rPr lang="en-US" dirty="0" smtClean="0"/>
              <a:t>if every requirement included in the SRS represents something required in the final system. </a:t>
            </a:r>
            <a:endParaRPr lang="en-IN" dirty="0" smtClean="0"/>
          </a:p>
          <a:p>
            <a:pPr algn="just">
              <a:lnSpc>
                <a:spcPct val="160000"/>
              </a:lnSpc>
            </a:pPr>
            <a:r>
              <a:rPr lang="en-US" dirty="0" smtClean="0"/>
              <a:t>An SRS is </a:t>
            </a:r>
            <a:r>
              <a:rPr lang="en-US" b="1" i="1" dirty="0" smtClean="0"/>
              <a:t>complete</a:t>
            </a:r>
            <a:r>
              <a:rPr lang="en-US" i="1" dirty="0" smtClean="0"/>
              <a:t> </a:t>
            </a:r>
            <a:r>
              <a:rPr lang="en-US" dirty="0" smtClean="0"/>
              <a:t>if everything the software is supposed to do and the responses </a:t>
            </a:r>
            <a:r>
              <a:rPr lang="en-US" i="1" dirty="0" smtClean="0"/>
              <a:t>of </a:t>
            </a:r>
            <a:r>
              <a:rPr lang="en-US" dirty="0" smtClean="0"/>
              <a:t>the software to all classes of input data are specified in the SRS</a:t>
            </a:r>
            <a:r>
              <a:rPr lang="en-US" dirty="0" smtClean="0"/>
              <a:t>.</a:t>
            </a:r>
          </a:p>
          <a:p>
            <a:pPr algn="just">
              <a:lnSpc>
                <a:spcPct val="160000"/>
              </a:lnSpc>
            </a:pPr>
            <a:r>
              <a:rPr lang="en-US" dirty="0" smtClean="0"/>
              <a:t> </a:t>
            </a:r>
            <a:r>
              <a:rPr lang="en-US" dirty="0" smtClean="0"/>
              <a:t>Correctness and completeness go hand-in-hand; whereas correctness ensures that what is specified is done correctly, completeness ensures that everything is indeed specified.</a:t>
            </a:r>
            <a:endParaRPr lang="en-IN" dirty="0" smtClean="0"/>
          </a:p>
          <a:p>
            <a:pPr algn="just">
              <a:lnSpc>
                <a:spcPct val="160000"/>
              </a:lnSpc>
            </a:pPr>
            <a:r>
              <a:rPr lang="en-US" dirty="0" smtClean="0"/>
              <a:t>An SRS is </a:t>
            </a:r>
            <a:r>
              <a:rPr lang="en-US" b="1" i="1" dirty="0" smtClean="0"/>
              <a:t>unambiguous</a:t>
            </a:r>
            <a:r>
              <a:rPr lang="en-US" i="1" dirty="0" smtClean="0"/>
              <a:t> </a:t>
            </a:r>
            <a:r>
              <a:rPr lang="en-US" dirty="0" smtClean="0"/>
              <a:t>if and only if every requirement stated has one and only one interpretation. Requirements are often written in natural language, which are inherently ambiguous. </a:t>
            </a:r>
            <a:endParaRPr lang="en-IN" dirty="0" smtClean="0"/>
          </a:p>
          <a:p>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85000" lnSpcReduction="10000"/>
          </a:bodyPr>
          <a:lstStyle/>
          <a:p>
            <a:pPr algn="just">
              <a:lnSpc>
                <a:spcPct val="150000"/>
              </a:lnSpc>
            </a:pPr>
            <a:r>
              <a:rPr lang="en-US" dirty="0" smtClean="0"/>
              <a:t>An SRS is </a:t>
            </a:r>
            <a:r>
              <a:rPr lang="en-US" b="1" i="1" dirty="0" smtClean="0"/>
              <a:t>verifiable</a:t>
            </a:r>
            <a:r>
              <a:rPr lang="en-US" i="1" dirty="0" smtClean="0"/>
              <a:t> </a:t>
            </a:r>
            <a:r>
              <a:rPr lang="en-US" dirty="0" smtClean="0"/>
              <a:t>if and only if every stated requirement is verifiable</a:t>
            </a:r>
            <a:r>
              <a:rPr lang="en-US" dirty="0" smtClean="0"/>
              <a:t>.</a:t>
            </a:r>
          </a:p>
          <a:p>
            <a:pPr algn="just">
              <a:lnSpc>
                <a:spcPct val="150000"/>
              </a:lnSpc>
            </a:pPr>
            <a:r>
              <a:rPr lang="en-US" dirty="0" smtClean="0"/>
              <a:t> </a:t>
            </a:r>
            <a:r>
              <a:rPr lang="en-US" dirty="0" smtClean="0"/>
              <a:t>A </a:t>
            </a:r>
            <a:r>
              <a:rPr lang="en-US" dirty="0" smtClean="0"/>
              <a:t>requirement </a:t>
            </a:r>
            <a:r>
              <a:rPr lang="en-US" dirty="0" smtClean="0"/>
              <a:t>is verifiable if there exists some cost -effective process that can check whether the final software meets that requirement</a:t>
            </a:r>
            <a:r>
              <a:rPr lang="en-US" dirty="0" smtClean="0"/>
              <a:t>.</a:t>
            </a:r>
          </a:p>
          <a:p>
            <a:pPr algn="just">
              <a:lnSpc>
                <a:spcPct val="150000"/>
              </a:lnSpc>
            </a:pPr>
            <a:r>
              <a:rPr lang="en-US" dirty="0" smtClean="0"/>
              <a:t> </a:t>
            </a:r>
            <a:r>
              <a:rPr lang="en-US" dirty="0" smtClean="0"/>
              <a:t>This implies that the requirements should have as little subjectivity as possible because subjective requirements are difficult to verify</a:t>
            </a:r>
            <a:r>
              <a:rPr lang="en-US" dirty="0" smtClean="0"/>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43601"/>
          </a:xfrm>
        </p:spPr>
        <p:txBody>
          <a:bodyPr>
            <a:normAutofit fontScale="62500" lnSpcReduction="20000"/>
          </a:bodyPr>
          <a:lstStyle/>
          <a:p>
            <a:pPr>
              <a:lnSpc>
                <a:spcPct val="170000"/>
              </a:lnSpc>
            </a:pPr>
            <a:r>
              <a:rPr lang="en-US" dirty="0" smtClean="0"/>
              <a:t>An SRS is </a:t>
            </a:r>
            <a:r>
              <a:rPr lang="en-US" b="1" i="1" dirty="0" smtClean="0"/>
              <a:t>consistent</a:t>
            </a:r>
            <a:r>
              <a:rPr lang="en-US" i="1" dirty="0" smtClean="0"/>
              <a:t> </a:t>
            </a:r>
            <a:r>
              <a:rPr lang="en-US" dirty="0" smtClean="0"/>
              <a:t>if there is no requirement that conflicts with another</a:t>
            </a:r>
            <a:r>
              <a:rPr lang="en-US" dirty="0" smtClean="0"/>
              <a:t>.</a:t>
            </a:r>
          </a:p>
          <a:p>
            <a:pPr>
              <a:lnSpc>
                <a:spcPct val="170000"/>
              </a:lnSpc>
            </a:pPr>
            <a:r>
              <a:rPr lang="en-US" dirty="0" smtClean="0"/>
              <a:t> </a:t>
            </a:r>
            <a:r>
              <a:rPr lang="en-US" dirty="0" smtClean="0"/>
              <a:t>Different requirements may use different terms to refer to the same object</a:t>
            </a:r>
            <a:r>
              <a:rPr lang="en-US" dirty="0" smtClean="0"/>
              <a:t>.</a:t>
            </a:r>
          </a:p>
          <a:p>
            <a:pPr>
              <a:lnSpc>
                <a:spcPct val="170000"/>
              </a:lnSpc>
            </a:pPr>
            <a:r>
              <a:rPr lang="en-US" dirty="0" smtClean="0"/>
              <a:t> There may be logical or temporal conflict between requirements causing inconsistencies.</a:t>
            </a:r>
          </a:p>
          <a:p>
            <a:pPr>
              <a:lnSpc>
                <a:spcPct val="170000"/>
              </a:lnSpc>
            </a:pPr>
            <a:r>
              <a:rPr lang="en-US" dirty="0" smtClean="0"/>
              <a:t> This occurs if the SRS contains two or more requirements whose logical or temporal characteristics cannot be satisfied together by any software system. </a:t>
            </a:r>
          </a:p>
          <a:p>
            <a:pPr>
              <a:lnSpc>
                <a:spcPct val="170000"/>
              </a:lnSpc>
            </a:pPr>
            <a:r>
              <a:rPr lang="en-US" dirty="0" smtClean="0"/>
              <a:t>For </a:t>
            </a:r>
            <a:r>
              <a:rPr lang="en-US" dirty="0" smtClean="0"/>
              <a:t>example, suppose a requirement states that an event </a:t>
            </a:r>
            <a:r>
              <a:rPr lang="en-US" i="1" dirty="0" smtClean="0"/>
              <a:t>e </a:t>
            </a:r>
            <a:r>
              <a:rPr lang="en-US" dirty="0" smtClean="0"/>
              <a:t>is to occur before another event </a:t>
            </a:r>
            <a:r>
              <a:rPr lang="en-US" i="1" dirty="0" smtClean="0"/>
              <a:t>f. </a:t>
            </a:r>
            <a:r>
              <a:rPr lang="en-US" dirty="0" smtClean="0"/>
              <a:t>But then another set of requirements states </a:t>
            </a:r>
            <a:r>
              <a:rPr lang="en-US" dirty="0" smtClean="0"/>
              <a:t>that </a:t>
            </a:r>
            <a:r>
              <a:rPr lang="en-US" dirty="0" smtClean="0"/>
              <a:t>event </a:t>
            </a:r>
            <a:r>
              <a:rPr lang="en-US" i="1" dirty="0" smtClean="0"/>
              <a:t>f </a:t>
            </a:r>
            <a:r>
              <a:rPr lang="en-US" dirty="0" smtClean="0"/>
              <a:t>should occur before event e. </a:t>
            </a:r>
            <a:endParaRPr lang="en-US" dirty="0" smtClean="0"/>
          </a:p>
          <a:p>
            <a:pPr>
              <a:lnSpc>
                <a:spcPct val="170000"/>
              </a:lnSpc>
            </a:pPr>
            <a:r>
              <a:rPr lang="en-US" dirty="0" smtClean="0"/>
              <a:t>Inconsistencies </a:t>
            </a:r>
            <a:r>
              <a:rPr lang="en-US" dirty="0" smtClean="0"/>
              <a:t>in an SRS can be a reflection of some major problems.</a:t>
            </a:r>
            <a:endParaRPr lang="en-IN" dirty="0" smtClean="0"/>
          </a:p>
          <a:p>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143667"/>
          </a:xfrm>
        </p:spPr>
        <p:txBody>
          <a:bodyPr>
            <a:normAutofit fontScale="62500" lnSpcReduction="20000"/>
          </a:bodyPr>
          <a:lstStyle/>
          <a:p>
            <a:pPr algn="just">
              <a:lnSpc>
                <a:spcPct val="220000"/>
              </a:lnSpc>
            </a:pPr>
            <a:r>
              <a:rPr lang="en-US" dirty="0" smtClean="0"/>
              <a:t>Generally, all the requirements for software are not of equal importance. </a:t>
            </a:r>
            <a:endParaRPr lang="en-US" dirty="0" smtClean="0"/>
          </a:p>
          <a:p>
            <a:pPr algn="just">
              <a:lnSpc>
                <a:spcPct val="220000"/>
              </a:lnSpc>
            </a:pPr>
            <a:r>
              <a:rPr lang="en-US" dirty="0" smtClean="0"/>
              <a:t>Some </a:t>
            </a:r>
            <a:r>
              <a:rPr lang="en-US" dirty="0" smtClean="0"/>
              <a:t>are critical, others are important but not critical, and there are some, which are desir­able, but not very important. </a:t>
            </a:r>
            <a:endParaRPr lang="en-US" dirty="0" smtClean="0"/>
          </a:p>
          <a:p>
            <a:pPr algn="just">
              <a:lnSpc>
                <a:spcPct val="220000"/>
              </a:lnSpc>
            </a:pPr>
            <a:r>
              <a:rPr lang="en-US" dirty="0" smtClean="0"/>
              <a:t>Similarly</a:t>
            </a:r>
            <a:r>
              <a:rPr lang="en-US" dirty="0" smtClean="0"/>
              <a:t>, some requirements are "core" requirements, which are not likely to change as time passes, while others are more dependent on time</a:t>
            </a:r>
            <a:r>
              <a:rPr lang="en-US" dirty="0" smtClean="0"/>
              <a:t>.</a:t>
            </a:r>
          </a:p>
          <a:p>
            <a:pPr algn="just">
              <a:lnSpc>
                <a:spcPct val="220000"/>
              </a:lnSpc>
            </a:pPr>
            <a:r>
              <a:rPr lang="en-US" dirty="0" smtClean="0"/>
              <a:t> </a:t>
            </a:r>
            <a:r>
              <a:rPr lang="en-US" dirty="0" smtClean="0"/>
              <a:t>An SRS is </a:t>
            </a:r>
            <a:r>
              <a:rPr lang="en-US" b="1" i="1" dirty="0" smtClean="0"/>
              <a:t>ranked for importance</a:t>
            </a:r>
            <a:r>
              <a:rPr lang="en-US" dirty="0" smtClean="0"/>
              <a:t> and/or stability if for each requirement the importance and the stability of the requirement are indicated. </a:t>
            </a:r>
            <a:endParaRPr lang="en-US" dirty="0" smtClean="0"/>
          </a:p>
          <a:p>
            <a:pPr algn="just">
              <a:lnSpc>
                <a:spcPct val="220000"/>
              </a:lnSpc>
            </a:pPr>
            <a:r>
              <a:rPr lang="en-US" dirty="0" smtClean="0"/>
              <a:t>Stability </a:t>
            </a:r>
            <a:r>
              <a:rPr lang="en-US" dirty="0" smtClean="0"/>
              <a:t>of a re­quirement reflects the chances of it changing in future</a:t>
            </a:r>
            <a:r>
              <a:rPr lang="en-US" dirty="0" smtClean="0"/>
              <a:t>.</a:t>
            </a:r>
          </a:p>
          <a:p>
            <a:pPr algn="just">
              <a:lnSpc>
                <a:spcPct val="220000"/>
              </a:lnSpc>
            </a:pPr>
            <a:r>
              <a:rPr lang="en-US" dirty="0" smtClean="0"/>
              <a:t> </a:t>
            </a:r>
            <a:r>
              <a:rPr lang="en-US" dirty="0" smtClean="0"/>
              <a:t>It can be reflected in terms of the expected change </a:t>
            </a:r>
            <a:r>
              <a:rPr lang="en-US" dirty="0" smtClean="0"/>
              <a:t>volume</a:t>
            </a:r>
            <a:r>
              <a:rPr lang="en-US" dirty="0" smtClean="0"/>
              <a:t>.</a:t>
            </a: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77500" lnSpcReduction="20000"/>
          </a:bodyPr>
          <a:lstStyle/>
          <a:p>
            <a:pPr algn="just">
              <a:lnSpc>
                <a:spcPct val="170000"/>
              </a:lnSpc>
            </a:pPr>
            <a:r>
              <a:rPr lang="en-US" dirty="0" smtClean="0"/>
              <a:t>Writing an SRS is an iterative process</a:t>
            </a:r>
            <a:r>
              <a:rPr lang="en-US" dirty="0" smtClean="0"/>
              <a:t>.</a:t>
            </a:r>
          </a:p>
          <a:p>
            <a:pPr algn="just">
              <a:lnSpc>
                <a:spcPct val="170000"/>
              </a:lnSpc>
            </a:pPr>
            <a:r>
              <a:rPr lang="en-US" dirty="0" smtClean="0"/>
              <a:t> </a:t>
            </a:r>
            <a:r>
              <a:rPr lang="en-US" dirty="0" smtClean="0"/>
              <a:t>Even when the requirements of a system are specified, they are later modified as the needs of the client change. </a:t>
            </a:r>
            <a:endParaRPr lang="en-US" dirty="0" smtClean="0"/>
          </a:p>
          <a:p>
            <a:pPr algn="just">
              <a:lnSpc>
                <a:spcPct val="170000"/>
              </a:lnSpc>
            </a:pPr>
            <a:r>
              <a:rPr lang="en-US" dirty="0" smtClean="0"/>
              <a:t>Hence </a:t>
            </a:r>
            <a:r>
              <a:rPr lang="en-US" dirty="0" smtClean="0"/>
              <a:t>an SRS should be easy to modify. An SRS is </a:t>
            </a:r>
            <a:r>
              <a:rPr lang="en-US" b="1" i="1" dirty="0" smtClean="0"/>
              <a:t>modifiable</a:t>
            </a:r>
            <a:r>
              <a:rPr lang="en-US" i="1" dirty="0" smtClean="0"/>
              <a:t> </a:t>
            </a:r>
            <a:r>
              <a:rPr lang="en-US" dirty="0" smtClean="0"/>
              <a:t>if its structure and style are such that any necessary change can be made easily while preserving completeness and consistency. </a:t>
            </a:r>
            <a:endParaRPr lang="en-US" dirty="0" smtClean="0"/>
          </a:p>
          <a:p>
            <a:pPr algn="just">
              <a:lnSpc>
                <a:spcPct val="170000"/>
              </a:lnSpc>
            </a:pPr>
            <a:r>
              <a:rPr lang="en-US" dirty="0" smtClean="0"/>
              <a:t>Presence </a:t>
            </a:r>
            <a:r>
              <a:rPr lang="en-US" dirty="0" smtClean="0"/>
              <a:t>of redundancy is a major hindrance to modifiability, as it can easily lead to errors</a:t>
            </a:r>
            <a:r>
              <a:rPr lang="en-US" dirty="0" smtClean="0"/>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85000" lnSpcReduction="20000"/>
          </a:bodyPr>
          <a:lstStyle/>
          <a:p>
            <a:pPr algn="just">
              <a:lnSpc>
                <a:spcPct val="160000"/>
              </a:lnSpc>
            </a:pPr>
            <a:r>
              <a:rPr lang="en-US" dirty="0" smtClean="0"/>
              <a:t>An SRS is </a:t>
            </a:r>
            <a:r>
              <a:rPr lang="en-US" b="1" i="1" dirty="0" smtClean="0"/>
              <a:t>traceable</a:t>
            </a:r>
            <a:r>
              <a:rPr lang="en-US" dirty="0" smtClean="0"/>
              <a:t> if the origin of each of its requirements is clear and if it facilitates the referencing of each requirement in future development Forward traceability means that each requirement should be traceable to some design and code elements. </a:t>
            </a:r>
            <a:endParaRPr lang="en-US" dirty="0" smtClean="0"/>
          </a:p>
          <a:p>
            <a:pPr algn="just">
              <a:lnSpc>
                <a:spcPct val="160000"/>
              </a:lnSpc>
            </a:pPr>
            <a:r>
              <a:rPr lang="en-US" dirty="0" smtClean="0"/>
              <a:t>Backward </a:t>
            </a:r>
            <a:r>
              <a:rPr lang="en-US" dirty="0" smtClean="0"/>
              <a:t>traceability requires that it be possible to trace design and code elements to the requirements they support. </a:t>
            </a:r>
            <a:endParaRPr lang="en-US" dirty="0" smtClean="0"/>
          </a:p>
          <a:p>
            <a:pPr algn="just">
              <a:lnSpc>
                <a:spcPct val="160000"/>
              </a:lnSpc>
            </a:pPr>
            <a:r>
              <a:rPr lang="en-US" dirty="0" smtClean="0"/>
              <a:t>Traceability </a:t>
            </a:r>
            <a:r>
              <a:rPr lang="en-US" dirty="0" smtClean="0"/>
              <a:t>aids verification and validation.</a:t>
            </a:r>
            <a:endParaRPr lang="en-IN" dirty="0" smtClean="0"/>
          </a:p>
          <a:p>
            <a:endParaRPr lang="en-IN"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Characteristics of an SRS</a:t>
            </a:r>
            <a:endParaRPr lang="en-IN" dirty="0"/>
          </a:p>
        </p:txBody>
      </p:sp>
      <p:sp>
        <p:nvSpPr>
          <p:cNvPr id="3" name="Content Placeholder 2"/>
          <p:cNvSpPr>
            <a:spLocks noGrp="1"/>
          </p:cNvSpPr>
          <p:nvPr>
            <p:ph idx="1"/>
          </p:nvPr>
        </p:nvSpPr>
        <p:spPr/>
        <p:txBody>
          <a:bodyPr>
            <a:normAutofit fontScale="62500" lnSpcReduction="20000"/>
          </a:bodyPr>
          <a:lstStyle/>
          <a:p>
            <a:pPr algn="just">
              <a:lnSpc>
                <a:spcPct val="170000"/>
              </a:lnSpc>
            </a:pPr>
            <a:r>
              <a:rPr lang="en-US" dirty="0" smtClean="0"/>
              <a:t>Of all these characteristics, completeness is perhaps the most important (and hardest to ensure). </a:t>
            </a:r>
            <a:endParaRPr lang="en-US" dirty="0" smtClean="0"/>
          </a:p>
          <a:p>
            <a:pPr algn="just">
              <a:lnSpc>
                <a:spcPct val="170000"/>
              </a:lnSpc>
            </a:pPr>
            <a:r>
              <a:rPr lang="en-US" dirty="0" smtClean="0"/>
              <a:t>One </a:t>
            </a:r>
            <a:r>
              <a:rPr lang="en-US" dirty="0" smtClean="0"/>
              <a:t>of the most common problem in requirements specification is when some of the requirements of the client are not specified</a:t>
            </a:r>
            <a:r>
              <a:rPr lang="en-US" dirty="0" smtClean="0"/>
              <a:t>.</a:t>
            </a:r>
          </a:p>
          <a:p>
            <a:pPr algn="just">
              <a:lnSpc>
                <a:spcPct val="170000"/>
              </a:lnSpc>
            </a:pPr>
            <a:r>
              <a:rPr lang="en-US" dirty="0" smtClean="0"/>
              <a:t> </a:t>
            </a:r>
            <a:r>
              <a:rPr lang="en-US" dirty="0" smtClean="0"/>
              <a:t>This necessitates additions and modifications to the requirements later in the development cycle, which are often expensive to incorporate. </a:t>
            </a:r>
            <a:endParaRPr lang="en-US" dirty="0" smtClean="0"/>
          </a:p>
          <a:p>
            <a:pPr algn="just">
              <a:lnSpc>
                <a:spcPct val="170000"/>
              </a:lnSpc>
            </a:pPr>
            <a:r>
              <a:rPr lang="en-US" dirty="0" smtClean="0"/>
              <a:t>Incompleteness </a:t>
            </a:r>
            <a:r>
              <a:rPr lang="en-US" dirty="0" smtClean="0"/>
              <a:t>is also a major source of disagreement between the client and the supplier. </a:t>
            </a:r>
            <a:endParaRPr lang="en-IN"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DFD</a:t>
            </a:r>
            <a:endParaRPr lang="en-IN" dirty="0"/>
          </a:p>
        </p:txBody>
      </p:sp>
      <p:sp>
        <p:nvSpPr>
          <p:cNvPr id="3" name="Content Placeholder 2"/>
          <p:cNvSpPr>
            <a:spLocks noGrp="1"/>
          </p:cNvSpPr>
          <p:nvPr>
            <p:ph idx="1"/>
          </p:nvPr>
        </p:nvSpPr>
        <p:spPr/>
        <p:txBody>
          <a:bodyPr>
            <a:normAutofit fontScale="92500"/>
          </a:bodyPr>
          <a:lstStyle/>
          <a:p>
            <a:pPr algn="just">
              <a:lnSpc>
                <a:spcPct val="150000"/>
              </a:lnSpc>
            </a:pPr>
            <a:r>
              <a:rPr lang="en-US" dirty="0"/>
              <a:t>Data flow diagrams (also called </a:t>
            </a:r>
            <a:r>
              <a:rPr lang="en-US" i="1" dirty="0"/>
              <a:t>data flow graphs) </a:t>
            </a:r>
            <a:r>
              <a:rPr lang="en-US" dirty="0"/>
              <a:t>are commonly used during problem analysis</a:t>
            </a:r>
            <a:r>
              <a:rPr lang="en-US" dirty="0" smtClean="0"/>
              <a:t>.</a:t>
            </a:r>
          </a:p>
          <a:p>
            <a:pPr algn="just">
              <a:lnSpc>
                <a:spcPct val="150000"/>
              </a:lnSpc>
            </a:pPr>
            <a:r>
              <a:rPr lang="en-US" dirty="0" smtClean="0"/>
              <a:t>DFDs </a:t>
            </a:r>
            <a:r>
              <a:rPr lang="en-US" dirty="0"/>
              <a:t>are very useful in understanding a system and can be effectively used during analysis.</a:t>
            </a:r>
            <a:endParaRPr lang="en-IN" dirty="0"/>
          </a:p>
          <a:p>
            <a:pPr algn="just">
              <a:lnSpc>
                <a:spcPct val="150000"/>
              </a:lnSpc>
            </a:pPr>
            <a:r>
              <a:rPr lang="en-US" dirty="0"/>
              <a:t>A DFD shows the flow of data through a system.</a:t>
            </a:r>
            <a:endParaRPr lang="en-I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Recycle.Bin\S-1-5-21-2571176553-2210054603-4204638901-1001\$R0IXOX8.jpg"/>
          <p:cNvPicPr>
            <a:picLocks noGrp="1" noChangeAspect="1" noChangeArrowheads="1"/>
          </p:cNvPicPr>
          <p:nvPr>
            <p:ph idx="1"/>
          </p:nvPr>
        </p:nvPicPr>
        <p:blipFill>
          <a:blip r:embed="rId2"/>
          <a:srcRect/>
          <a:stretch>
            <a:fillRect/>
          </a:stretch>
        </p:blipFill>
        <p:spPr bwMode="auto">
          <a:xfrm>
            <a:off x="457200" y="1571612"/>
            <a:ext cx="8229600" cy="3577444"/>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6" name="Content Placeholder 3" descr="bb-hegde-college-logo.png"/>
          <p:cNvPicPr>
            <a:picLocks noGrp="1" noChangeAspect="1"/>
          </p:cNvPicPr>
          <p:nvPr>
            <p:ph idx="1"/>
          </p:nvPr>
        </p:nvPicPr>
        <p:blipFill>
          <a:blip r:embed="rId2"/>
          <a:srcRect t="1731" r="86034"/>
          <a:stretch>
            <a:fillRect/>
          </a:stretch>
        </p:blipFill>
        <p:spPr>
          <a:xfrm>
            <a:off x="2714612" y="1928802"/>
            <a:ext cx="4071966" cy="3286148"/>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t>
            </a:r>
            <a:r>
              <a:rPr lang="en-US" b="1" dirty="0" smtClean="0"/>
              <a:t>eveled DFD set</a:t>
            </a:r>
            <a:endParaRPr lang="en-IN" dirty="0"/>
          </a:p>
        </p:txBody>
      </p:sp>
      <p:sp>
        <p:nvSpPr>
          <p:cNvPr id="3" name="Content Placeholder 2"/>
          <p:cNvSpPr>
            <a:spLocks noGrp="1"/>
          </p:cNvSpPr>
          <p:nvPr>
            <p:ph idx="1"/>
          </p:nvPr>
        </p:nvSpPr>
        <p:spPr/>
        <p:txBody>
          <a:bodyPr>
            <a:normAutofit fontScale="85000" lnSpcReduction="10000"/>
          </a:bodyPr>
          <a:lstStyle/>
          <a:p>
            <a:pPr algn="just">
              <a:lnSpc>
                <a:spcPct val="150000"/>
              </a:lnSpc>
            </a:pPr>
            <a:r>
              <a:rPr lang="en-US" dirty="0"/>
              <a:t>Many systems are too large for a single DFD to describe the data processing clearly. </a:t>
            </a:r>
            <a:endParaRPr lang="en-US" dirty="0" smtClean="0"/>
          </a:p>
          <a:p>
            <a:pPr algn="just">
              <a:lnSpc>
                <a:spcPct val="150000"/>
              </a:lnSpc>
            </a:pPr>
            <a:r>
              <a:rPr lang="en-US" dirty="0" smtClean="0"/>
              <a:t>It </a:t>
            </a:r>
            <a:r>
              <a:rPr lang="en-US" dirty="0"/>
              <a:t>is necessary that some decomposition and abstraction mechanism be used for such systems. </a:t>
            </a:r>
            <a:endParaRPr lang="en-US" dirty="0" smtClean="0"/>
          </a:p>
          <a:p>
            <a:pPr algn="just">
              <a:lnSpc>
                <a:spcPct val="150000"/>
              </a:lnSpc>
            </a:pPr>
            <a:r>
              <a:rPr lang="en-US" dirty="0" smtClean="0"/>
              <a:t>DFDs </a:t>
            </a:r>
            <a:r>
              <a:rPr lang="en-US" dirty="0"/>
              <a:t>can be hierarchically organized, which helps in progressively partitioning and analyzing large systems. </a:t>
            </a:r>
            <a:endParaRPr lang="en-US" dirty="0" smtClean="0"/>
          </a:p>
          <a:p>
            <a:pPr algn="just">
              <a:lnSpc>
                <a:spcPct val="150000"/>
              </a:lnSpc>
            </a:pPr>
            <a:r>
              <a:rPr lang="en-US" dirty="0" smtClean="0"/>
              <a:t>Such </a:t>
            </a:r>
            <a:r>
              <a:rPr lang="en-US" dirty="0"/>
              <a:t>DFDs together are called a </a:t>
            </a:r>
            <a:r>
              <a:rPr lang="en-US" b="1" i="1" dirty="0"/>
              <a:t>leveled DFD set</a:t>
            </a:r>
            <a:r>
              <a:rPr lang="en-US" dirty="0"/>
              <a:t>.</a:t>
            </a:r>
            <a:endParaRPr lang="en-IN" dirty="0"/>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Leveled DFD Set</a:t>
            </a:r>
            <a:endParaRPr lang="en-IN" b="1" dirty="0"/>
          </a:p>
        </p:txBody>
      </p:sp>
      <p:sp>
        <p:nvSpPr>
          <p:cNvPr id="3" name="Content Placeholder 2"/>
          <p:cNvSpPr>
            <a:spLocks noGrp="1"/>
          </p:cNvSpPr>
          <p:nvPr>
            <p:ph idx="1"/>
          </p:nvPr>
        </p:nvSpPr>
        <p:spPr/>
        <p:txBody>
          <a:bodyPr>
            <a:normAutofit fontScale="62500" lnSpcReduction="20000"/>
          </a:bodyPr>
          <a:lstStyle/>
          <a:p>
            <a:pPr algn="just">
              <a:lnSpc>
                <a:spcPct val="150000"/>
              </a:lnSpc>
            </a:pPr>
            <a:r>
              <a:rPr lang="en-US" dirty="0"/>
              <a:t>A leveled DFD set has a starting DFD, which is a very abstract representation of the system, identifying the major inputs and outputs and the major processes in the system</a:t>
            </a:r>
            <a:r>
              <a:rPr lang="en-US" dirty="0" smtClean="0"/>
              <a:t>.</a:t>
            </a:r>
          </a:p>
          <a:p>
            <a:pPr algn="just">
              <a:lnSpc>
                <a:spcPct val="150000"/>
              </a:lnSpc>
            </a:pPr>
            <a:r>
              <a:rPr lang="en-US" dirty="0"/>
              <a:t>Then each process is refined and a DFD is drawn for the process</a:t>
            </a:r>
            <a:r>
              <a:rPr lang="en-US" dirty="0" smtClean="0"/>
              <a:t>.</a:t>
            </a:r>
          </a:p>
          <a:p>
            <a:pPr algn="just">
              <a:lnSpc>
                <a:spcPct val="150000"/>
              </a:lnSpc>
            </a:pPr>
            <a:r>
              <a:rPr lang="en-US" dirty="0"/>
              <a:t>In other words, a bubble in a DFD is expanded into a DFD during refinement</a:t>
            </a:r>
            <a:r>
              <a:rPr lang="en-US" dirty="0" smtClean="0"/>
              <a:t>.</a:t>
            </a:r>
          </a:p>
          <a:p>
            <a:pPr algn="just">
              <a:lnSpc>
                <a:spcPct val="150000"/>
              </a:lnSpc>
            </a:pPr>
            <a:r>
              <a:rPr lang="en-US" dirty="0"/>
              <a:t>This refinement stops if each bubble is considered to be "atomic," in that each bubble can be easily specified or </a:t>
            </a:r>
            <a:r>
              <a:rPr lang="en-US" dirty="0" smtClean="0"/>
              <a:t>understood.</a:t>
            </a:r>
          </a:p>
          <a:p>
            <a:pPr algn="just">
              <a:lnSpc>
                <a:spcPct val="150000"/>
              </a:lnSpc>
            </a:pPr>
            <a:r>
              <a:rPr lang="en-US" dirty="0"/>
              <a:t>In a DFD, data flows are identified by unique names. These names are chosen so that they convey some meaning about what the data is.</a:t>
            </a:r>
            <a:endParaRPr lang="en-US" dirty="0" smtClean="0"/>
          </a:p>
          <a:p>
            <a:pPr algn="just">
              <a:lnSpc>
                <a:spcPct val="150000"/>
              </a:lnSpc>
            </a:pP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Leveled DFD Set</a:t>
            </a:r>
            <a:endParaRPr lang="en-IN" dirty="0"/>
          </a:p>
        </p:txBody>
      </p:sp>
      <p:sp>
        <p:nvSpPr>
          <p:cNvPr id="3" name="Content Placeholder 2"/>
          <p:cNvSpPr>
            <a:spLocks noGrp="1"/>
          </p:cNvSpPr>
          <p:nvPr>
            <p:ph idx="1"/>
          </p:nvPr>
        </p:nvSpPr>
        <p:spPr/>
        <p:txBody>
          <a:bodyPr>
            <a:normAutofit fontScale="62500" lnSpcReduction="20000"/>
          </a:bodyPr>
          <a:lstStyle/>
          <a:p>
            <a:pPr algn="just">
              <a:lnSpc>
                <a:spcPct val="170000"/>
              </a:lnSpc>
            </a:pPr>
            <a:r>
              <a:rPr lang="en-US" dirty="0" smtClean="0"/>
              <a:t>But, </a:t>
            </a:r>
            <a:r>
              <a:rPr lang="en-US" dirty="0"/>
              <a:t>the precise structure of data flows is not specified in a DFD</a:t>
            </a:r>
            <a:r>
              <a:rPr lang="en-US" dirty="0" smtClean="0"/>
              <a:t>.</a:t>
            </a:r>
          </a:p>
          <a:p>
            <a:pPr algn="just">
              <a:lnSpc>
                <a:spcPct val="170000"/>
              </a:lnSpc>
            </a:pPr>
            <a:r>
              <a:rPr lang="en-US" dirty="0" smtClean="0"/>
              <a:t> </a:t>
            </a:r>
            <a:r>
              <a:rPr lang="en-US" dirty="0"/>
              <a:t>The </a:t>
            </a:r>
            <a:r>
              <a:rPr lang="en-US" b="1" i="1" dirty="0"/>
              <a:t>data dictionary </a:t>
            </a:r>
            <a:r>
              <a:rPr lang="en-US" dirty="0"/>
              <a:t>is a repository of various data flows defined in a DFD</a:t>
            </a:r>
            <a:r>
              <a:rPr lang="en-US" dirty="0" smtClean="0"/>
              <a:t>.</a:t>
            </a:r>
          </a:p>
          <a:p>
            <a:pPr algn="just">
              <a:lnSpc>
                <a:spcPct val="170000"/>
              </a:lnSpc>
            </a:pPr>
            <a:r>
              <a:rPr lang="en-US" dirty="0"/>
              <a:t>The associated data dictionary states precisely the structure of each data flow in the DFD. </a:t>
            </a:r>
            <a:endParaRPr lang="en-US" dirty="0" smtClean="0"/>
          </a:p>
          <a:p>
            <a:pPr algn="just">
              <a:lnSpc>
                <a:spcPct val="170000"/>
              </a:lnSpc>
            </a:pPr>
            <a:r>
              <a:rPr lang="en-US" dirty="0" smtClean="0"/>
              <a:t>Components </a:t>
            </a:r>
            <a:r>
              <a:rPr lang="en-US" dirty="0"/>
              <a:t>in the structure of a data flow may also be specified in the data dictionary, as well as the structure of files shown in the DFD. </a:t>
            </a:r>
            <a:endParaRPr lang="en-US" dirty="0" smtClean="0"/>
          </a:p>
          <a:p>
            <a:pPr algn="just">
              <a:lnSpc>
                <a:spcPct val="170000"/>
              </a:lnSpc>
            </a:pPr>
            <a:r>
              <a:rPr lang="en-US" dirty="0" smtClean="0"/>
              <a:t>To </a:t>
            </a:r>
            <a:r>
              <a:rPr lang="en-US" dirty="0"/>
              <a:t>define the data structure, different notations are used</a:t>
            </a:r>
            <a:r>
              <a:rPr lang="en-US" dirty="0" smtClean="0"/>
              <a:t>.</a:t>
            </a:r>
          </a:p>
          <a:p>
            <a:pPr algn="just">
              <a:lnSpc>
                <a:spcPct val="170000"/>
              </a:lnSpc>
            </a:pPr>
            <a:r>
              <a:rPr lang="en-US" dirty="0" smtClean="0"/>
              <a:t> </a:t>
            </a:r>
            <a:r>
              <a:rPr lang="en-US" dirty="0"/>
              <a:t>These are similar to the notations for regular expressions.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Some </a:t>
            </a:r>
            <a:r>
              <a:rPr lang="en-US" dirty="0" smtClean="0"/>
              <a:t>notations used are</a:t>
            </a:r>
            <a:endParaRPr lang="en-IN" dirty="0"/>
          </a:p>
        </p:txBody>
      </p:sp>
      <p:sp>
        <p:nvSpPr>
          <p:cNvPr id="3" name="Content Placeholder 2"/>
          <p:cNvSpPr>
            <a:spLocks noGrp="1"/>
          </p:cNvSpPr>
          <p:nvPr>
            <p:ph idx="1"/>
          </p:nvPr>
        </p:nvSpPr>
        <p:spPr/>
        <p:txBody>
          <a:bodyPr/>
          <a:lstStyle/>
          <a:p>
            <a:pPr algn="just">
              <a:lnSpc>
                <a:spcPct val="150000"/>
              </a:lnSpc>
            </a:pPr>
            <a:r>
              <a:rPr lang="en-US" dirty="0"/>
              <a:t>sequence or composition (represented by </a:t>
            </a:r>
            <a:r>
              <a:rPr lang="en-US" dirty="0" smtClean="0"/>
              <a:t>+). </a:t>
            </a:r>
          </a:p>
          <a:p>
            <a:pPr algn="just">
              <a:lnSpc>
                <a:spcPct val="150000"/>
              </a:lnSpc>
            </a:pPr>
            <a:r>
              <a:rPr lang="en-US" dirty="0" smtClean="0"/>
              <a:t>Selection </a:t>
            </a:r>
            <a:r>
              <a:rPr lang="en-US" dirty="0"/>
              <a:t>(represented by vertical bar "</a:t>
            </a:r>
            <a:r>
              <a:rPr lang="en-US" dirty="0">
                <a:sym typeface="Symbol"/>
              </a:rPr>
              <a:t></a:t>
            </a:r>
            <a:r>
              <a:rPr lang="en-US" dirty="0"/>
              <a:t>") means one OR </a:t>
            </a:r>
            <a:r>
              <a:rPr lang="en-US" dirty="0" smtClean="0"/>
              <a:t>the other.</a:t>
            </a:r>
            <a:endParaRPr lang="en-US" dirty="0"/>
          </a:p>
          <a:p>
            <a:pPr algn="just">
              <a:lnSpc>
                <a:spcPct val="150000"/>
              </a:lnSpc>
            </a:pPr>
            <a:r>
              <a:rPr lang="en-US" dirty="0" smtClean="0"/>
              <a:t> </a:t>
            </a:r>
            <a:r>
              <a:rPr lang="en-US" dirty="0"/>
              <a:t>repetition (represented by "*") means one or more occurrences. </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t>In the DFD shown earlier, data flows for weekly timesheet are used. The data dictionary for this DFD is shown in the below figure</a:t>
            </a:r>
            <a:r>
              <a:rPr lang="en-US" sz="2000" dirty="0" smtClean="0"/>
              <a:t>.</a:t>
            </a:r>
            <a:endParaRPr lang="en-IN" sz="2000" dirty="0"/>
          </a:p>
        </p:txBody>
      </p:sp>
      <p:sp>
        <p:nvSpPr>
          <p:cNvPr id="3" name="Content Placeholder 2"/>
          <p:cNvSpPr>
            <a:spLocks noGrp="1"/>
          </p:cNvSpPr>
          <p:nvPr>
            <p:ph idx="1"/>
          </p:nvPr>
        </p:nvSpPr>
        <p:spPr/>
        <p:txBody>
          <a:bodyPr>
            <a:normAutofit fontScale="70000" lnSpcReduction="20000"/>
          </a:bodyPr>
          <a:lstStyle/>
          <a:p>
            <a:pPr>
              <a:buNone/>
            </a:pPr>
            <a:r>
              <a:rPr lang="en-US" dirty="0"/>
              <a:t>weekly timesheet =</a:t>
            </a:r>
            <a:endParaRPr lang="en-IN" dirty="0"/>
          </a:p>
          <a:p>
            <a:pPr>
              <a:buNone/>
            </a:pPr>
            <a:r>
              <a:rPr lang="en-US" dirty="0" err="1"/>
              <a:t>Employee_name</a:t>
            </a:r>
            <a:r>
              <a:rPr lang="en-US" dirty="0"/>
              <a:t> +</a:t>
            </a:r>
            <a:endParaRPr lang="en-IN" dirty="0"/>
          </a:p>
          <a:p>
            <a:pPr>
              <a:buNone/>
            </a:pPr>
            <a:r>
              <a:rPr lang="en-US" dirty="0" err="1" smtClean="0"/>
              <a:t>Employee_Id</a:t>
            </a:r>
            <a:r>
              <a:rPr lang="en-US" dirty="0" smtClean="0"/>
              <a:t> +</a:t>
            </a:r>
            <a:endParaRPr lang="en-IN" dirty="0" smtClean="0"/>
          </a:p>
          <a:p>
            <a:pPr>
              <a:buNone/>
            </a:pPr>
            <a:r>
              <a:rPr lang="en-US" dirty="0" smtClean="0"/>
              <a:t>[</a:t>
            </a:r>
            <a:r>
              <a:rPr lang="en-US" dirty="0" err="1"/>
              <a:t>Regular_hours</a:t>
            </a:r>
            <a:r>
              <a:rPr lang="en-US" dirty="0"/>
              <a:t> + </a:t>
            </a:r>
            <a:r>
              <a:rPr lang="en-US" dirty="0" err="1"/>
              <a:t>Overtime_hours</a:t>
            </a:r>
            <a:r>
              <a:rPr lang="en-US" dirty="0"/>
              <a:t>] *</a:t>
            </a:r>
            <a:endParaRPr lang="en-IN" dirty="0"/>
          </a:p>
          <a:p>
            <a:pPr>
              <a:buNone/>
            </a:pPr>
            <a:r>
              <a:rPr lang="en-US" dirty="0"/>
              <a:t> </a:t>
            </a:r>
            <a:endParaRPr lang="en-IN" dirty="0"/>
          </a:p>
          <a:p>
            <a:pPr>
              <a:buNone/>
            </a:pPr>
            <a:r>
              <a:rPr lang="en-US" dirty="0" err="1"/>
              <a:t>pay_rate</a:t>
            </a:r>
            <a:r>
              <a:rPr lang="en-US" dirty="0"/>
              <a:t> =</a:t>
            </a:r>
            <a:endParaRPr lang="en-IN" dirty="0"/>
          </a:p>
          <a:p>
            <a:pPr>
              <a:buNone/>
            </a:pPr>
            <a:r>
              <a:rPr lang="en-US" dirty="0"/>
              <a:t>[Hourly | daily | weekly] + Dollar _amount</a:t>
            </a:r>
            <a:endParaRPr lang="en-IN" dirty="0"/>
          </a:p>
          <a:p>
            <a:pPr>
              <a:buNone/>
            </a:pPr>
            <a:r>
              <a:rPr lang="en-US" dirty="0"/>
              <a:t> </a:t>
            </a:r>
            <a:endParaRPr lang="en-IN" dirty="0"/>
          </a:p>
          <a:p>
            <a:pPr>
              <a:buNone/>
            </a:pPr>
            <a:r>
              <a:rPr lang="en-US" dirty="0" err="1"/>
              <a:t>Employee_name</a:t>
            </a:r>
            <a:r>
              <a:rPr lang="en-US" dirty="0"/>
              <a:t> =</a:t>
            </a:r>
            <a:endParaRPr lang="en-IN" dirty="0"/>
          </a:p>
          <a:p>
            <a:pPr>
              <a:buNone/>
            </a:pPr>
            <a:r>
              <a:rPr lang="en-US" dirty="0"/>
              <a:t>	Last + First + </a:t>
            </a:r>
            <a:r>
              <a:rPr lang="en-US" dirty="0" err="1"/>
              <a:t>Middle_initial</a:t>
            </a:r>
            <a:endParaRPr lang="en-IN" dirty="0"/>
          </a:p>
          <a:p>
            <a:pPr>
              <a:buNone/>
            </a:pPr>
            <a:r>
              <a:rPr lang="en-US" dirty="0"/>
              <a:t> </a:t>
            </a:r>
            <a:endParaRPr lang="en-IN" dirty="0"/>
          </a:p>
          <a:p>
            <a:pPr>
              <a:buNone/>
            </a:pPr>
            <a:r>
              <a:rPr lang="en-US" dirty="0" err="1"/>
              <a:t>Employee_Id</a:t>
            </a:r>
            <a:r>
              <a:rPr lang="en-US" dirty="0"/>
              <a:t> =digit + digit + digit + digit</a:t>
            </a:r>
            <a:endParaRPr lang="en-IN" dirty="0"/>
          </a:p>
          <a:p>
            <a:pPr>
              <a:buNone/>
            </a:pPr>
            <a:endParaRPr lang="en-IN" dirty="0"/>
          </a:p>
        </p:txBody>
      </p:sp>
      <p:pic>
        <p:nvPicPr>
          <p:cNvPr id="5" name="Picture 4" descr="DFD.JPG"/>
          <p:cNvPicPr>
            <a:picLocks noChangeAspect="1"/>
          </p:cNvPicPr>
          <p:nvPr/>
        </p:nvPicPr>
        <p:blipFill>
          <a:blip r:embed="rId2"/>
          <a:stretch>
            <a:fillRect/>
          </a:stretch>
        </p:blipFill>
        <p:spPr>
          <a:xfrm>
            <a:off x="5715008" y="1285860"/>
            <a:ext cx="3050555" cy="230028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fontScale="62500" lnSpcReduction="20000"/>
          </a:bodyPr>
          <a:lstStyle/>
          <a:p>
            <a:pPr>
              <a:lnSpc>
                <a:spcPct val="170000"/>
              </a:lnSpc>
              <a:buNone/>
            </a:pPr>
            <a:r>
              <a:rPr lang="en-US" sz="3800" dirty="0" smtClean="0"/>
              <a:t>weekly timesheet =</a:t>
            </a:r>
            <a:endParaRPr lang="en-IN" sz="3800" dirty="0" smtClean="0"/>
          </a:p>
          <a:p>
            <a:pPr>
              <a:lnSpc>
                <a:spcPct val="170000"/>
              </a:lnSpc>
              <a:buNone/>
            </a:pPr>
            <a:r>
              <a:rPr lang="en-US" sz="3800" dirty="0" err="1" smtClean="0"/>
              <a:t>Employee_name</a:t>
            </a:r>
            <a:r>
              <a:rPr lang="en-US" sz="3800" dirty="0" smtClean="0"/>
              <a:t> +</a:t>
            </a:r>
            <a:endParaRPr lang="en-IN" sz="3800" dirty="0" smtClean="0"/>
          </a:p>
          <a:p>
            <a:pPr>
              <a:lnSpc>
                <a:spcPct val="170000"/>
              </a:lnSpc>
              <a:buNone/>
            </a:pPr>
            <a:r>
              <a:rPr lang="en-US" sz="3800" dirty="0" err="1" smtClean="0"/>
              <a:t>Employee_Id</a:t>
            </a:r>
            <a:r>
              <a:rPr lang="en-US" sz="3800" dirty="0" smtClean="0"/>
              <a:t> +</a:t>
            </a:r>
            <a:endParaRPr lang="en-IN" sz="3800" dirty="0" smtClean="0"/>
          </a:p>
          <a:p>
            <a:pPr>
              <a:lnSpc>
                <a:spcPct val="170000"/>
              </a:lnSpc>
              <a:buNone/>
            </a:pPr>
            <a:r>
              <a:rPr lang="en-US" sz="3800" dirty="0" smtClean="0"/>
              <a:t>[</a:t>
            </a:r>
            <a:r>
              <a:rPr lang="en-US" sz="3800" dirty="0" err="1" smtClean="0"/>
              <a:t>Regular_hours</a:t>
            </a:r>
            <a:r>
              <a:rPr lang="en-US" sz="3800" dirty="0" smtClean="0"/>
              <a:t> + </a:t>
            </a:r>
            <a:r>
              <a:rPr lang="en-US" sz="3800" dirty="0" err="1" smtClean="0"/>
              <a:t>Overtime_hours</a:t>
            </a:r>
            <a:r>
              <a:rPr lang="en-US" sz="3800" dirty="0" smtClean="0"/>
              <a:t>] *</a:t>
            </a:r>
            <a:endParaRPr lang="en-IN" sz="3800" dirty="0" smtClean="0"/>
          </a:p>
          <a:p>
            <a:pPr algn="just">
              <a:lnSpc>
                <a:spcPct val="170000"/>
              </a:lnSpc>
            </a:pPr>
            <a:r>
              <a:rPr lang="en-US" sz="3800" dirty="0" smtClean="0"/>
              <a:t>The </a:t>
            </a:r>
            <a:r>
              <a:rPr lang="en-US" sz="3800" dirty="0"/>
              <a:t>data dictionary entry for weekly timesheet specifies that this data flow is composed of three basic data entities-the employee name, employee ID, and many occurrences of the two-</a:t>
            </a:r>
            <a:r>
              <a:rPr lang="en-US" sz="3800" dirty="0" err="1"/>
              <a:t>tuple</a:t>
            </a:r>
            <a:r>
              <a:rPr lang="en-US" sz="3800" dirty="0"/>
              <a:t> consisting of regular hours and overtime </a:t>
            </a:r>
            <a:r>
              <a:rPr lang="en-US" sz="3800" dirty="0" smtClean="0"/>
              <a:t>hours</a:t>
            </a:r>
            <a:r>
              <a:rPr lang="en-US" sz="4500" dirty="0"/>
              <a:t>.</a:t>
            </a:r>
            <a:endParaRPr lang="en-IN" sz="4500" dirty="0"/>
          </a:p>
          <a:p>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TotalTime>
  <Words>1903</Words>
  <Application>Microsoft Office PowerPoint</Application>
  <PresentationFormat>On-screen Show (4:3)</PresentationFormat>
  <Paragraphs>161</Paragraphs>
  <Slides>31</Slides>
  <Notes>3</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Slide 1</vt:lpstr>
      <vt:lpstr> Problem Analysis</vt:lpstr>
      <vt:lpstr>DFD</vt:lpstr>
      <vt:lpstr>Leveled DFD set</vt:lpstr>
      <vt:lpstr>Leveled DFD Set</vt:lpstr>
      <vt:lpstr>Leveled DFD Set</vt:lpstr>
      <vt:lpstr>Some notations used are</vt:lpstr>
      <vt:lpstr>In the DFD shown earlier, data flows for weekly timesheet are used. The data dictionary for this DFD is shown in the below figure.</vt:lpstr>
      <vt:lpstr>Slide 9</vt:lpstr>
      <vt:lpstr>The analyst should look for common errors</vt:lpstr>
      <vt:lpstr>Prototyping</vt:lpstr>
      <vt:lpstr>Prototyping</vt:lpstr>
      <vt:lpstr>Prototyping</vt:lpstr>
      <vt:lpstr>Slide 14</vt:lpstr>
      <vt:lpstr>Throwaway Prototyping</vt:lpstr>
      <vt:lpstr>Evolutionary Prototyping</vt:lpstr>
      <vt:lpstr>Problem Analysis</vt:lpstr>
      <vt:lpstr>Requirements Specification</vt:lpstr>
      <vt:lpstr>Software Requirements Specification</vt:lpstr>
      <vt:lpstr>Slide 20</vt:lpstr>
      <vt:lpstr>Software Requirements Specification</vt:lpstr>
      <vt:lpstr>Characteristics of an SRS</vt:lpstr>
      <vt:lpstr>Slide 23</vt:lpstr>
      <vt:lpstr>Slide 24</vt:lpstr>
      <vt:lpstr>Slide 25</vt:lpstr>
      <vt:lpstr>Slide 26</vt:lpstr>
      <vt:lpstr>Slide 27</vt:lpstr>
      <vt:lpstr>Slide 28</vt:lpstr>
      <vt:lpstr>Characteristics of an SRS</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Requirements Analysis and Specification</dc:title>
  <dc:creator>SHK</dc:creator>
  <cp:lastModifiedBy>SHK</cp:lastModifiedBy>
  <cp:revision>49</cp:revision>
  <dcterms:created xsi:type="dcterms:W3CDTF">2020-11-02T05:20:35Z</dcterms:created>
  <dcterms:modified xsi:type="dcterms:W3CDTF">2020-11-03T10:29:52Z</dcterms:modified>
</cp:coreProperties>
</file>